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6" r:id="rId5"/>
    <p:sldId id="277" r:id="rId6"/>
    <p:sldId id="278" r:id="rId7"/>
    <p:sldId id="279" r:id="rId8"/>
    <p:sldId id="262" r:id="rId9"/>
    <p:sldId id="280" r:id="rId10"/>
    <p:sldId id="282" r:id="rId11"/>
    <p:sldId id="285" r:id="rId12"/>
    <p:sldId id="286" r:id="rId13"/>
    <p:sldId id="287" r:id="rId14"/>
    <p:sldId id="288" r:id="rId15"/>
    <p:sldId id="284" r:id="rId16"/>
    <p:sldId id="301" r:id="rId17"/>
    <p:sldId id="283" r:id="rId18"/>
    <p:sldId id="289" r:id="rId19"/>
    <p:sldId id="290" r:id="rId20"/>
    <p:sldId id="291" r:id="rId21"/>
    <p:sldId id="273" r:id="rId22"/>
    <p:sldId id="292" r:id="rId23"/>
    <p:sldId id="293" r:id="rId24"/>
    <p:sldId id="294" r:id="rId25"/>
    <p:sldId id="295" r:id="rId26"/>
    <p:sldId id="296" r:id="rId27"/>
    <p:sldId id="298" r:id="rId28"/>
    <p:sldId id="300" r:id="rId29"/>
    <p:sldId id="299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-16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Volumi</c:v>
                </c:pt>
              </c:strCache>
            </c:strRef>
          </c:tx>
          <c:explosion val="19"/>
          <c:dPt>
            <c:idx val="0"/>
            <c:bubble3D val="0"/>
            <c:explosion val="17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39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cat>
            <c:strRef>
              <c:f>Foglio1!$A$2:$A$3</c:f>
              <c:strCache>
                <c:ptCount val="2"/>
                <c:pt idx="0">
                  <c:v>Business</c:v>
                </c:pt>
                <c:pt idx="1">
                  <c:v>Retail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Valore</c:v>
                </c:pt>
              </c:strCache>
            </c:strRef>
          </c:tx>
          <c:explosion val="19"/>
          <c:dPt>
            <c:idx val="0"/>
            <c:bubble3D val="0"/>
            <c:explosion val="17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39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cat>
            <c:strRef>
              <c:f>Foglio1!$A$2:$A$3</c:f>
              <c:strCache>
                <c:ptCount val="2"/>
                <c:pt idx="0">
                  <c:v>Business</c:v>
                </c:pt>
                <c:pt idx="1">
                  <c:v>Retail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FAF0-9305-465D-B001-D9A22A7E2FFE}" type="datetimeFigureOut">
              <a:rPr lang="it-IT" smtClean="0"/>
              <a:t>06/12/2012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A3B-345E-41E8-8229-6C64612BF4F3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Connettore 1 8"/>
          <p:cNvCxnSpPr/>
          <p:nvPr userDrawn="1"/>
        </p:nvCxnSpPr>
        <p:spPr>
          <a:xfrm flipH="1">
            <a:off x="0" y="6309320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03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FAF0-9305-465D-B001-D9A22A7E2FFE}" type="datetimeFigureOut">
              <a:rPr lang="it-IT" smtClean="0"/>
              <a:t>06/12/2012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A3B-345E-41E8-8229-6C64612BF4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16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FAF0-9305-465D-B001-D9A22A7E2FFE}" type="datetimeFigureOut">
              <a:rPr lang="it-IT" smtClean="0"/>
              <a:t>06/12/2012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A3B-345E-41E8-8229-6C64612BF4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15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FAF0-9305-465D-B001-D9A22A7E2FFE}" type="datetimeFigureOut">
              <a:rPr lang="it-IT" smtClean="0"/>
              <a:t>06/12/2012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A3B-345E-41E8-8229-6C64612BF4F3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7" y="6341219"/>
            <a:ext cx="438661" cy="432048"/>
          </a:xfrm>
          <a:prstGeom prst="rect">
            <a:avLst/>
          </a:prstGeom>
        </p:spPr>
      </p:pic>
      <p:cxnSp>
        <p:nvCxnSpPr>
          <p:cNvPr id="9" name="Connettore 1 8"/>
          <p:cNvCxnSpPr/>
          <p:nvPr userDrawn="1"/>
        </p:nvCxnSpPr>
        <p:spPr>
          <a:xfrm flipH="1">
            <a:off x="0" y="6309320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27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FAF0-9305-465D-B001-D9A22A7E2FFE}" type="datetimeFigureOut">
              <a:rPr lang="it-IT" smtClean="0"/>
              <a:t>06/12/2012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A3B-345E-41E8-8229-6C64612BF4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2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FAF0-9305-465D-B001-D9A22A7E2FFE}" type="datetimeFigureOut">
              <a:rPr lang="it-IT" smtClean="0"/>
              <a:t>06/12/2012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A3B-345E-41E8-8229-6C64612BF4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8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FAF0-9305-465D-B001-D9A22A7E2FFE}" type="datetimeFigureOut">
              <a:rPr lang="it-IT" smtClean="0"/>
              <a:t>06/12/2012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A3B-345E-41E8-8229-6C64612BF4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40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FAF0-9305-465D-B001-D9A22A7E2FFE}" type="datetimeFigureOut">
              <a:rPr lang="it-IT" smtClean="0"/>
              <a:t>06/12/2012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A3B-345E-41E8-8229-6C64612BF4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95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FAF0-9305-465D-B001-D9A22A7E2FFE}" type="datetimeFigureOut">
              <a:rPr lang="it-IT" smtClean="0"/>
              <a:t>06/12/2012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A3B-345E-41E8-8229-6C64612BF4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20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FAF0-9305-465D-B001-D9A22A7E2FFE}" type="datetimeFigureOut">
              <a:rPr lang="it-IT" smtClean="0"/>
              <a:t>06/12/2012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A3B-345E-41E8-8229-6C64612BF4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9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FAF0-9305-465D-B001-D9A22A7E2FFE}" type="datetimeFigureOut">
              <a:rPr lang="it-IT" smtClean="0"/>
              <a:t>06/12/2012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A3B-345E-41E8-8229-6C64612BF4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13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2FAF0-9305-465D-B001-D9A22A7E2FFE}" type="datetimeFigureOut">
              <a:rPr lang="it-IT" smtClean="0"/>
              <a:t>06/12/2012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5FA3B-345E-41E8-8229-6C64612BF4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6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7" y="1462735"/>
            <a:ext cx="6980163" cy="211028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4091588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ICT </a:t>
            </a:r>
            <a:r>
              <a:rPr lang="it-IT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 Direct </a:t>
            </a:r>
            <a:r>
              <a:rPr lang="it-I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Mailing </a:t>
            </a:r>
          </a:p>
          <a:p>
            <a:pPr algn="ctr"/>
            <a:r>
              <a:rPr lang="it-IT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L’E-Integration </a:t>
            </a:r>
            <a:r>
              <a:rPr lang="it-IT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 sviluppare la comunicazione </a:t>
            </a:r>
            <a:r>
              <a:rPr lang="it-IT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diretta indirizzata </a:t>
            </a:r>
            <a:r>
              <a:rPr lang="it-IT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 </a:t>
            </a:r>
            <a:r>
              <a:rPr lang="it-IT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non</a:t>
            </a:r>
          </a:p>
          <a:p>
            <a:pPr algn="ctr"/>
            <a:endParaRPr lang="it-IT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TORINO 6 dicembre 2012</a:t>
            </a:r>
            <a:endParaRPr lang="it-IT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4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Il mercato postale in cifre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5" y="669008"/>
            <a:ext cx="7196481" cy="475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79512" y="55172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Calibri" pitchFamily="34" charset="0"/>
              </a:rPr>
              <a:t>Oggi il volume di buste spedite annualmente nel mondo </a:t>
            </a:r>
            <a:r>
              <a:rPr lang="it-IT" sz="2400" dirty="0" smtClean="0">
                <a:latin typeface="Calibri" pitchFamily="34" charset="0"/>
              </a:rPr>
              <a:t>è </a:t>
            </a:r>
            <a:r>
              <a:rPr lang="it-IT" sz="2400" dirty="0">
                <a:latin typeface="Calibri" pitchFamily="34" charset="0"/>
              </a:rPr>
              <a:t>superiore a </a:t>
            </a:r>
            <a:r>
              <a:rPr lang="it-IT" sz="2400" dirty="0" smtClean="0">
                <a:latin typeface="Calibri" pitchFamily="34" charset="0"/>
              </a:rPr>
              <a:t>250 </a:t>
            </a:r>
            <a:r>
              <a:rPr lang="it-IT" sz="2400" dirty="0">
                <a:latin typeface="Calibri" pitchFamily="34" charset="0"/>
              </a:rPr>
              <a:t>miliardi e nel 2021 si stima siano sempre oltre </a:t>
            </a:r>
            <a:r>
              <a:rPr lang="it-IT" sz="2400" dirty="0" smtClean="0">
                <a:latin typeface="Calibri" pitchFamily="34" charset="0"/>
              </a:rPr>
              <a:t>i 160 </a:t>
            </a:r>
            <a:r>
              <a:rPr lang="it-IT" sz="2400" dirty="0">
                <a:latin typeface="Calibri" pitchFamily="34" charset="0"/>
              </a:rPr>
              <a:t>miliardi</a:t>
            </a:r>
          </a:p>
        </p:txBody>
      </p:sp>
      <p:cxnSp>
        <p:nvCxnSpPr>
          <p:cNvPr id="8" name="Connettore 2 7"/>
          <p:cNvCxnSpPr/>
          <p:nvPr/>
        </p:nvCxnSpPr>
        <p:spPr>
          <a:xfrm flipV="1">
            <a:off x="2866702" y="1325364"/>
            <a:ext cx="648072" cy="36004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Linee di tendenza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515719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Calibri" pitchFamily="34" charset="0"/>
              </a:rPr>
              <a:t>Tra tutti i prodotti postali il Direct Mailing è l’unico segmento che mantiene un trend in crescita. Questo fenomeno è più forte nei paesi dove l’</a:t>
            </a:r>
            <a:r>
              <a:rPr lang="it-IT" sz="2400" dirty="0" err="1">
                <a:latin typeface="Calibri" pitchFamily="34" charset="0"/>
              </a:rPr>
              <a:t>E</a:t>
            </a:r>
            <a:r>
              <a:rPr lang="it-IT" sz="2400" dirty="0" err="1" smtClean="0">
                <a:latin typeface="Calibri" pitchFamily="34" charset="0"/>
              </a:rPr>
              <a:t>commerce</a:t>
            </a:r>
            <a:r>
              <a:rPr lang="it-IT" sz="2400" dirty="0" smtClean="0">
                <a:latin typeface="Calibri" pitchFamily="34" charset="0"/>
              </a:rPr>
              <a:t> cresce in modo maggiore.</a:t>
            </a:r>
            <a:endParaRPr lang="it-IT" sz="2400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0" y="620688"/>
            <a:ext cx="8277225" cy="449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9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Il mercato italiano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389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l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it-IT" sz="2000" b="0" dirty="0" smtClean="0">
                <a:latin typeface="+mj-lt"/>
              </a:rPr>
              <a:t>Totale volumi annui pari a circa 5,6 miliardi di buste</a:t>
            </a:r>
          </a:p>
          <a:p>
            <a:pPr marL="285750" indent="-285750" algn="l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it-IT" sz="2000" b="0" dirty="0" smtClean="0">
              <a:latin typeface="+mj-lt"/>
            </a:endParaRPr>
          </a:p>
          <a:p>
            <a:pPr marL="1200150" lvl="2" indent="-285750" algn="l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it-IT" sz="2000" b="0" dirty="0" smtClean="0">
                <a:latin typeface="+mj-lt"/>
              </a:rPr>
              <a:t>Volumi business circa 4,7 miliardi di buste</a:t>
            </a:r>
          </a:p>
          <a:p>
            <a:pPr marL="1200150" lvl="2" indent="-285750" algn="l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it-IT" sz="2000" b="0" dirty="0" smtClean="0">
                <a:latin typeface="+mj-lt"/>
              </a:rPr>
              <a:t>Volumi </a:t>
            </a:r>
            <a:r>
              <a:rPr lang="it-IT" sz="2000" b="0" dirty="0" err="1" smtClean="0">
                <a:latin typeface="+mj-lt"/>
              </a:rPr>
              <a:t>retail</a:t>
            </a:r>
            <a:r>
              <a:rPr lang="it-IT" sz="2000" b="0" dirty="0" smtClean="0">
                <a:latin typeface="+mj-lt"/>
              </a:rPr>
              <a:t> 0,9 miliardi di buste</a:t>
            </a:r>
          </a:p>
          <a:p>
            <a:pPr marL="285750" indent="-285750" algn="l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it-IT" sz="2000" b="0" dirty="0" smtClean="0">
              <a:latin typeface="+mj-lt"/>
            </a:endParaRPr>
          </a:p>
          <a:p>
            <a:pPr marL="285750" indent="-285750" algn="l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it-IT" sz="2000" dirty="0">
              <a:latin typeface="+mj-lt"/>
            </a:endParaRPr>
          </a:p>
          <a:p>
            <a:pPr algn="l">
              <a:spcBef>
                <a:spcPct val="20000"/>
              </a:spcBef>
              <a:defRPr/>
            </a:pPr>
            <a:endParaRPr lang="it-IT" sz="900" b="0" dirty="0" smtClean="0">
              <a:latin typeface="+mj-lt"/>
            </a:endParaRPr>
          </a:p>
          <a:p>
            <a:pPr marL="285750" indent="-285750" algn="l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it-IT" sz="2000" b="0" dirty="0" smtClean="0">
                <a:latin typeface="+mj-lt"/>
              </a:rPr>
              <a:t>Totale valore annuo pari a circa 4,5 miliardi di Euro</a:t>
            </a:r>
          </a:p>
          <a:p>
            <a:pPr marL="285750" indent="-285750" algn="l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it-IT" sz="2000" b="0" dirty="0">
              <a:latin typeface="+mj-lt"/>
            </a:endParaRPr>
          </a:p>
          <a:p>
            <a:pPr marL="1200150" lvl="2" indent="-285750" algn="l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it-IT" sz="2000" b="0" dirty="0" smtClean="0">
                <a:latin typeface="+mj-lt"/>
              </a:rPr>
              <a:t>Valore mercato business 3,4 miliardi di Euro</a:t>
            </a:r>
          </a:p>
          <a:p>
            <a:pPr marL="1200150" lvl="2" indent="-285750" algn="l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it-IT" sz="2000" b="0" dirty="0" smtClean="0">
                <a:latin typeface="+mj-lt"/>
              </a:rPr>
              <a:t>Valore mercato </a:t>
            </a:r>
            <a:r>
              <a:rPr lang="it-IT" sz="2000" b="0" dirty="0" err="1" smtClean="0">
                <a:latin typeface="+mj-lt"/>
              </a:rPr>
              <a:t>retail</a:t>
            </a:r>
            <a:r>
              <a:rPr lang="it-IT" sz="2000" b="0" dirty="0" smtClean="0">
                <a:latin typeface="+mj-lt"/>
              </a:rPr>
              <a:t> 1,1 miliardi di Euro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097978"/>
              </p:ext>
            </p:extLst>
          </p:nvPr>
        </p:nvGraphicFramePr>
        <p:xfrm>
          <a:off x="5958408" y="1114619"/>
          <a:ext cx="3006080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786331"/>
              </p:ext>
            </p:extLst>
          </p:nvPr>
        </p:nvGraphicFramePr>
        <p:xfrm>
          <a:off x="5886400" y="3447871"/>
          <a:ext cx="3078088" cy="208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tangolo 9"/>
          <p:cNvSpPr/>
          <p:nvPr/>
        </p:nvSpPr>
        <p:spPr>
          <a:xfrm>
            <a:off x="179512" y="5586578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latin typeface="Calibri" pitchFamily="34" charset="0"/>
              </a:rPr>
              <a:t>La quota relativa al Direct Mailing è di poco superiore al 20% del totale facendo dell’Italia il mercato meno significativo tra i paesi industrializzati. </a:t>
            </a:r>
            <a:endParaRPr lang="it-IT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95536" y="3015763"/>
            <a:ext cx="8352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E-</a:t>
            </a:r>
            <a:r>
              <a:rPr lang="it-IT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Substitution</a:t>
            </a:r>
            <a:r>
              <a:rPr lang="it-IT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Vs </a:t>
            </a:r>
            <a:r>
              <a:rPr lang="it-IT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E-Integration</a:t>
            </a:r>
            <a:endParaRPr lang="it-IT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3681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Un modo nuovo di approcciare il problema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contenuto 2"/>
          <p:cNvSpPr>
            <a:spLocks noGrp="1"/>
          </p:cNvSpPr>
          <p:nvPr/>
        </p:nvSpPr>
        <p:spPr bwMode="auto">
          <a:xfrm>
            <a:off x="571500" y="800708"/>
            <a:ext cx="8001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400" dirty="0" smtClean="0">
                <a:latin typeface="Calibri" pitchFamily="34" charset="0"/>
              </a:rPr>
              <a:t>Con E-</a:t>
            </a:r>
            <a:r>
              <a:rPr lang="it-IT" sz="2400" dirty="0" err="1" smtClean="0">
                <a:latin typeface="Calibri" pitchFamily="34" charset="0"/>
              </a:rPr>
              <a:t>Substitution</a:t>
            </a:r>
            <a:r>
              <a:rPr lang="it-IT" sz="2400" dirty="0" smtClean="0">
                <a:latin typeface="Calibri" pitchFamily="34" charset="0"/>
              </a:rPr>
              <a:t> s’intende il processo di trasformazione delle comunicazioni via posta cartacea in comunicazioni digitali:</a:t>
            </a:r>
          </a:p>
          <a:p>
            <a:pPr lvl="1"/>
            <a:r>
              <a:rPr lang="it-IT" sz="2400" dirty="0" err="1" smtClean="0">
                <a:latin typeface="Calibri" pitchFamily="34" charset="0"/>
              </a:rPr>
              <a:t>eMail</a:t>
            </a:r>
            <a:endParaRPr lang="it-IT" sz="2400" dirty="0" smtClean="0">
              <a:latin typeface="Calibri" pitchFamily="34" charset="0"/>
            </a:endParaRPr>
          </a:p>
          <a:p>
            <a:pPr lvl="1"/>
            <a:r>
              <a:rPr lang="it-IT" sz="2400" dirty="0" smtClean="0">
                <a:latin typeface="Calibri" pitchFamily="34" charset="0"/>
              </a:rPr>
              <a:t>Web</a:t>
            </a:r>
          </a:p>
          <a:p>
            <a:pPr lvl="1"/>
            <a:r>
              <a:rPr lang="it-IT" sz="2400" dirty="0" smtClean="0">
                <a:latin typeface="Calibri" pitchFamily="34" charset="0"/>
              </a:rPr>
              <a:t>Social</a:t>
            </a:r>
          </a:p>
          <a:p>
            <a:pPr lvl="1"/>
            <a:r>
              <a:rPr lang="it-IT" sz="2400" dirty="0" err="1" smtClean="0">
                <a:latin typeface="Calibri" pitchFamily="34" charset="0"/>
              </a:rPr>
              <a:t>Instant</a:t>
            </a:r>
            <a:r>
              <a:rPr lang="it-IT" sz="2400" dirty="0" smtClean="0">
                <a:latin typeface="Calibri" pitchFamily="34" charset="0"/>
              </a:rPr>
              <a:t> </a:t>
            </a:r>
            <a:r>
              <a:rPr lang="it-IT" sz="2400" dirty="0" err="1" smtClean="0">
                <a:latin typeface="Calibri" pitchFamily="34" charset="0"/>
              </a:rPr>
              <a:t>Messages</a:t>
            </a:r>
            <a:endParaRPr lang="it-IT" sz="2400" dirty="0" smtClean="0">
              <a:latin typeface="Calibri" pitchFamily="34" charset="0"/>
            </a:endParaRPr>
          </a:p>
          <a:p>
            <a:pPr lvl="1"/>
            <a:endParaRPr lang="it-IT" sz="2400" dirty="0">
              <a:latin typeface="Calibri" pitchFamily="34" charset="0"/>
            </a:endParaRPr>
          </a:p>
          <a:p>
            <a:r>
              <a:rPr lang="it-IT" sz="2400" dirty="0" smtClean="0">
                <a:latin typeface="Calibri" pitchFamily="34" charset="0"/>
              </a:rPr>
              <a:t>Il fenomeno dell’E-</a:t>
            </a:r>
            <a:r>
              <a:rPr lang="it-IT" sz="2400" dirty="0" err="1" smtClean="0">
                <a:latin typeface="Calibri" pitchFamily="34" charset="0"/>
              </a:rPr>
              <a:t>Substitution</a:t>
            </a:r>
            <a:r>
              <a:rPr lang="it-IT" sz="2400" dirty="0" smtClean="0">
                <a:latin typeface="Calibri" pitchFamily="34" charset="0"/>
              </a:rPr>
              <a:t> è una realtà acclarata e accettata nel settore postale e i dati sul declino dei volumi postali globali non lasciano spazio ai dubbi </a:t>
            </a:r>
          </a:p>
        </p:txBody>
      </p:sp>
    </p:spTree>
    <p:extLst>
      <p:ext uri="{BB962C8B-B14F-4D97-AF65-F5344CB8AC3E}">
        <p14:creationId xmlns:p14="http://schemas.microsoft.com/office/powerpoint/2010/main" val="42647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>
                <a:solidFill>
                  <a:schemeClr val="bg1"/>
                </a:solidFill>
              </a:rPr>
              <a:t>Un modo nuovo di approcciare il problema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9512" y="55172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Calibri" pitchFamily="34" charset="0"/>
              </a:rPr>
              <a:t>Nell’era di Internet e dei Social Network la domanda è: ma come mai il volume pro-capite di buste per anno è ancora così elevato?</a:t>
            </a:r>
            <a:endParaRPr lang="it-IT" sz="24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705748" cy="48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1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>
                <a:solidFill>
                  <a:schemeClr val="bg1"/>
                </a:solidFill>
              </a:rPr>
              <a:t>Un modo nuovo di approcciare il problema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9512" y="551723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764704"/>
            <a:ext cx="74930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02299" y="620688"/>
            <a:ext cx="70917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5652120" y="2204864"/>
            <a:ext cx="244827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55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>
                <a:solidFill>
                  <a:schemeClr val="bg1"/>
                </a:solidFill>
              </a:rPr>
              <a:t>Un modo nuovo di approcciare il problema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288" y="692150"/>
            <a:ext cx="82073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800" dirty="0" smtClean="0">
                <a:latin typeface="+mj-lt"/>
              </a:rPr>
              <a:t>Se esiste ancora una forte domanda di mailing tradizionali, tale domanda deve trovare come risposta nuovi servizi sempre più efficaci ed </a:t>
            </a:r>
            <a:r>
              <a:rPr lang="it-IT" sz="2800" dirty="0" err="1" smtClean="0">
                <a:latin typeface="+mj-lt"/>
              </a:rPr>
              <a:t>appealing</a:t>
            </a:r>
            <a:r>
              <a:rPr lang="it-IT" sz="2800" dirty="0" smtClean="0">
                <a:latin typeface="+mj-lt"/>
              </a:rPr>
              <a:t>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800" dirty="0" smtClean="0">
                <a:latin typeface="+mj-lt"/>
              </a:rPr>
              <a:t>In un mercato poco sviluppato come quello italiano, vi è maggiore spazio per progettare lo sviluppo di tale settore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800" dirty="0" smtClean="0">
                <a:latin typeface="+mj-lt"/>
              </a:rPr>
              <a:t>Per fare questo abbiamo immaginato una strategia di sviluppo basata sull’innovazione tecnologica. Pensare al DM come al principale collettore di informazioni sui consumatori e come canale di attivazione per la vendita online e offline</a:t>
            </a:r>
          </a:p>
        </p:txBody>
      </p:sp>
    </p:spTree>
    <p:extLst>
      <p:ext uri="{BB962C8B-B14F-4D97-AF65-F5344CB8AC3E}">
        <p14:creationId xmlns:p14="http://schemas.microsoft.com/office/powerpoint/2010/main" val="13521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95536" y="2636912"/>
            <a:ext cx="83529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L’innovazione tecnologica nel Direct </a:t>
            </a:r>
            <a:r>
              <a:rPr lang="it-IT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Mailing</a:t>
            </a:r>
            <a:endParaRPr lang="it-IT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43417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Gli ingredienti base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ilindro 1"/>
          <p:cNvSpPr/>
          <p:nvPr/>
        </p:nvSpPr>
        <p:spPr>
          <a:xfrm>
            <a:off x="6795353" y="764704"/>
            <a:ext cx="1800200" cy="129614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196752"/>
            <a:ext cx="578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La capacità di trattare grandi quantità di dati.</a:t>
            </a:r>
            <a:endParaRPr lang="it-IT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5" y="2400672"/>
            <a:ext cx="1800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555776" y="3471391"/>
            <a:ext cx="5139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L’uso di strumenti di feedback standard </a:t>
            </a:r>
            <a:endParaRPr lang="it-IT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56" y="4504116"/>
            <a:ext cx="1728192" cy="130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611560" y="5343599"/>
            <a:ext cx="5558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L’integrazione con un mezzo molto potente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918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AGENDA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55000" lnSpcReduction="20000"/>
          </a:bodyPr>
          <a:lstStyle/>
          <a:p>
            <a:r>
              <a:rPr lang="it-IT" sz="4000" dirty="0" smtClean="0"/>
              <a:t>Chi siamo</a:t>
            </a:r>
          </a:p>
          <a:p>
            <a:pPr lvl="1"/>
            <a:r>
              <a:rPr lang="it-IT" sz="3600" dirty="0" smtClean="0"/>
              <a:t>Il Gruppo PRT</a:t>
            </a:r>
          </a:p>
          <a:p>
            <a:pPr lvl="1"/>
            <a:r>
              <a:rPr lang="it-IT" sz="3600" dirty="0" smtClean="0"/>
              <a:t>Il gruppo in cifre</a:t>
            </a:r>
          </a:p>
          <a:p>
            <a:pPr lvl="1"/>
            <a:r>
              <a:rPr lang="it-IT" sz="3600" dirty="0" smtClean="0"/>
              <a:t>Le certificazioni</a:t>
            </a:r>
          </a:p>
          <a:p>
            <a:pPr lvl="1"/>
            <a:r>
              <a:rPr lang="it-IT" sz="3600" dirty="0" smtClean="0"/>
              <a:t>Le partnership internazionali</a:t>
            </a:r>
          </a:p>
          <a:p>
            <a:r>
              <a:rPr lang="it-IT" sz="4000" dirty="0" smtClean="0"/>
              <a:t>Lo scenario di riferimento</a:t>
            </a:r>
          </a:p>
          <a:p>
            <a:pPr lvl="1"/>
            <a:r>
              <a:rPr lang="it-IT" sz="3600" dirty="0" smtClean="0"/>
              <a:t>Il mercato postale in cifre</a:t>
            </a:r>
          </a:p>
          <a:p>
            <a:pPr lvl="1"/>
            <a:r>
              <a:rPr lang="it-IT" sz="3600" dirty="0" smtClean="0"/>
              <a:t>linee di tendenza</a:t>
            </a:r>
          </a:p>
          <a:p>
            <a:pPr lvl="1"/>
            <a:r>
              <a:rPr lang="it-IT" sz="3600" dirty="0" smtClean="0"/>
              <a:t>Il mercato italiano</a:t>
            </a:r>
          </a:p>
          <a:p>
            <a:r>
              <a:rPr lang="it-IT" sz="4000" dirty="0" smtClean="0"/>
              <a:t>E-</a:t>
            </a:r>
            <a:r>
              <a:rPr lang="it-IT" sz="4000" dirty="0" err="1" smtClean="0"/>
              <a:t>Substitution</a:t>
            </a:r>
            <a:r>
              <a:rPr lang="it-IT" sz="4000" dirty="0" smtClean="0"/>
              <a:t> Vs E-Integration</a:t>
            </a:r>
          </a:p>
          <a:p>
            <a:pPr lvl="1"/>
            <a:r>
              <a:rPr lang="it-IT" sz="3600" dirty="0" smtClean="0"/>
              <a:t>Un modo nuovo di approcciare il problema</a:t>
            </a:r>
          </a:p>
          <a:p>
            <a:r>
              <a:rPr lang="it-IT" sz="4000" dirty="0" smtClean="0"/>
              <a:t>L’innovazione tecnologica nel Direct Mailing</a:t>
            </a:r>
          </a:p>
          <a:p>
            <a:pPr lvl="1"/>
            <a:r>
              <a:rPr lang="it-IT" sz="3600" dirty="0" smtClean="0"/>
              <a:t>Tecnologie </a:t>
            </a:r>
            <a:r>
              <a:rPr lang="it-IT" sz="3600" dirty="0"/>
              <a:t>a supporto dell’innovazione </a:t>
            </a:r>
            <a:r>
              <a:rPr lang="it-IT" sz="3600" dirty="0" smtClean="0"/>
              <a:t>nei servizi</a:t>
            </a:r>
          </a:p>
          <a:p>
            <a:r>
              <a:rPr lang="it-IT" sz="4000" dirty="0" smtClean="0"/>
              <a:t>Business Case</a:t>
            </a:r>
          </a:p>
          <a:p>
            <a:pPr lvl="1"/>
            <a:r>
              <a:rPr lang="it-IT" sz="3600" dirty="0" smtClean="0"/>
              <a:t>PostaPronta il caso che ci ha ispirato</a:t>
            </a:r>
          </a:p>
        </p:txBody>
      </p:sp>
    </p:spTree>
    <p:extLst>
      <p:ext uri="{BB962C8B-B14F-4D97-AF65-F5344CB8AC3E}">
        <p14:creationId xmlns:p14="http://schemas.microsoft.com/office/powerpoint/2010/main" val="33703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La novità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95288" y="692150"/>
            <a:ext cx="8207375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700" dirty="0" smtClean="0">
                <a:latin typeface="+mj-lt"/>
              </a:rPr>
              <a:t>Leggere i dati con i paradigmi e gli algoritmi del </a:t>
            </a:r>
            <a:r>
              <a:rPr lang="it-IT" sz="2700" dirty="0" err="1">
                <a:latin typeface="+mj-lt"/>
              </a:rPr>
              <a:t>measurement</a:t>
            </a:r>
            <a:r>
              <a:rPr lang="it-IT" sz="2700" dirty="0">
                <a:latin typeface="+mj-lt"/>
              </a:rPr>
              <a:t> </a:t>
            </a:r>
            <a:r>
              <a:rPr lang="it-IT" sz="2700" dirty="0" smtClean="0">
                <a:latin typeface="+mj-lt"/>
              </a:rPr>
              <a:t>dei Social Network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700" dirty="0" smtClean="0">
                <a:latin typeface="+mj-lt"/>
              </a:rPr>
              <a:t>Partire da liste profilate di indirizzi per affinarle e arricchirle con il feedback proveniente da campagne Mailing non indirizzate, organizzate come una campagna web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700" dirty="0" smtClean="0">
                <a:latin typeface="+mj-lt"/>
              </a:rPr>
              <a:t>Non basarsi sulle medie ma su dati assoluti contestualizzati.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700" dirty="0" smtClean="0">
                <a:latin typeface="+mj-lt"/>
              </a:rPr>
              <a:t>Creare una base dati capace di auto-apprendere e specializzarsi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700" dirty="0" smtClean="0">
                <a:latin typeface="+mj-lt"/>
              </a:rPr>
              <a:t>Rendere disponibile la piattaforma per sviluppare campagne intere o utilizzare singole parti del processo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700" dirty="0" smtClean="0">
                <a:latin typeface="+mj-lt"/>
              </a:rPr>
              <a:t>Essere </a:t>
            </a:r>
            <a:r>
              <a:rPr lang="it-IT" sz="2700" b="1" i="1" dirty="0" smtClean="0">
                <a:latin typeface="+mj-lt"/>
              </a:rPr>
              <a:t>Open and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65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83568" y="2804735"/>
            <a:ext cx="77768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Business Case</a:t>
            </a:r>
            <a:endParaRPr lang="it-IT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6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Il caso PostaPronta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2701925" y="3195167"/>
            <a:ext cx="1079500" cy="0"/>
          </a:xfrm>
          <a:prstGeom prst="line">
            <a:avLst/>
          </a:prstGeom>
          <a:noFill/>
          <a:ln w="38100">
            <a:solidFill>
              <a:srgbClr val="2A577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5942013" y="3195167"/>
            <a:ext cx="1079500" cy="0"/>
          </a:xfrm>
          <a:prstGeom prst="line">
            <a:avLst/>
          </a:prstGeom>
          <a:noFill/>
          <a:ln w="38100">
            <a:solidFill>
              <a:srgbClr val="2A577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258888" y="764704"/>
            <a:ext cx="684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400" b="1">
                <a:solidFill>
                  <a:srgbClr val="2A577C"/>
                </a:solidFill>
                <a:latin typeface="Myriad Pro" pitchFamily="34" charset="0"/>
              </a:rPr>
              <a:t>CHE COS’ E’ POSTAPRONTA?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258888" y="1340967"/>
            <a:ext cx="6840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000" b="1" dirty="0">
                <a:solidFill>
                  <a:srgbClr val="939598"/>
                </a:solidFill>
                <a:latin typeface="Myriad Pro" pitchFamily="34" charset="0"/>
              </a:rPr>
              <a:t>Un sistema per spedire la corrispondenza</a:t>
            </a:r>
          </a:p>
          <a:p>
            <a:pPr algn="ctr" eaLnBrk="1" hangingPunct="1"/>
            <a:r>
              <a:rPr lang="it-IT" sz="2000" b="1" dirty="0">
                <a:solidFill>
                  <a:srgbClr val="939598"/>
                </a:solidFill>
                <a:latin typeface="Myriad Pro" pitchFamily="34" charset="0"/>
              </a:rPr>
              <a:t>direttamente  </a:t>
            </a:r>
            <a:r>
              <a:rPr lang="it-IT" sz="2000" b="1" dirty="0" smtClean="0">
                <a:solidFill>
                  <a:srgbClr val="939598"/>
                </a:solidFill>
                <a:latin typeface="Myriad Pro" pitchFamily="34" charset="0"/>
              </a:rPr>
              <a:t>dal </a:t>
            </a:r>
            <a:r>
              <a:rPr lang="it-IT" sz="2000" b="1" dirty="0">
                <a:solidFill>
                  <a:srgbClr val="939598"/>
                </a:solidFill>
                <a:latin typeface="Myriad Pro" pitchFamily="34" charset="0"/>
              </a:rPr>
              <a:t>pc.</a:t>
            </a:r>
          </a:p>
        </p:txBody>
      </p:sp>
      <p:pic>
        <p:nvPicPr>
          <p:cNvPr id="17" name="Picture 29" descr="buc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2403004"/>
            <a:ext cx="9509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j04339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03004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j04339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52292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bust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CF6FF"/>
              </a:clrFrom>
              <a:clrTo>
                <a:srgbClr val="DC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90342"/>
            <a:ext cx="115252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1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Il caso PostaPronta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55875" y="2708275"/>
            <a:ext cx="65881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it-IT" sz="1000" b="1">
              <a:solidFill>
                <a:srgbClr val="F09B0F"/>
              </a:solidFill>
              <a:latin typeface="Verdana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331913" y="2708275"/>
            <a:ext cx="158432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it-IT" sz="1000" b="1">
              <a:solidFill>
                <a:srgbClr val="F09B0F"/>
              </a:solidFill>
              <a:latin typeface="Verdana" pitchFamily="34" charset="0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395288" y="692696"/>
            <a:ext cx="8496300" cy="120032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it-IT" sz="1800" dirty="0" smtClean="0">
                <a:latin typeface="+mj-lt"/>
              </a:rPr>
              <a:t>L’utente per inviare la corrispondenza, utilizza la stampante PostaPronta.  L’applicazione permette di visualizzare e verificare il risultato della stampa virtuale. Poi con un semplice click la corrispondenza viene inviata al centro stampa che provvede a stampare imbustare e consegnare alle poste</a:t>
            </a:r>
            <a:r>
              <a:rPr lang="it-IT" sz="1800" b="1" dirty="0" smtClean="0">
                <a:latin typeface="Myriad Pro" pitchFamily="34" charset="0"/>
              </a:rPr>
              <a:t>.</a:t>
            </a:r>
          </a:p>
        </p:txBody>
      </p:sp>
      <p:pic>
        <p:nvPicPr>
          <p:cNvPr id="21" name="Picture 13" descr="im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06588"/>
            <a:ext cx="4411663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435600" y="1773238"/>
            <a:ext cx="288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b="1">
                <a:solidFill>
                  <a:srgbClr val="939598"/>
                </a:solidFill>
                <a:latin typeface="Myriad Pro" pitchFamily="34" charset="0"/>
              </a:rPr>
              <a:t>Finestre: Mittente e Destinatario</a:t>
            </a:r>
          </a:p>
        </p:txBody>
      </p:sp>
      <p:pic>
        <p:nvPicPr>
          <p:cNvPr id="23" name="Picture 12" descr="immagine_apertura_Cli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349500"/>
            <a:ext cx="4386263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Immagine_prod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141663"/>
            <a:ext cx="19399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16"/>
          <p:cNvSpPr>
            <a:spLocks noChangeShapeType="1"/>
          </p:cNvSpPr>
          <p:nvPr/>
        </p:nvSpPr>
        <p:spPr bwMode="auto">
          <a:xfrm flipH="1">
            <a:off x="6588125" y="2349500"/>
            <a:ext cx="431800" cy="1295400"/>
          </a:xfrm>
          <a:prstGeom prst="line">
            <a:avLst/>
          </a:prstGeom>
          <a:noFill/>
          <a:ln w="28575">
            <a:solidFill>
              <a:srgbClr val="DEDD3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>
            <a:off x="7235825" y="2062163"/>
            <a:ext cx="142875" cy="1727200"/>
          </a:xfrm>
          <a:prstGeom prst="line">
            <a:avLst/>
          </a:prstGeom>
          <a:noFill/>
          <a:ln w="28575">
            <a:solidFill>
              <a:srgbClr val="DEDD3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8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Il caso PostaPronta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0" y="148652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3600" b="1" dirty="0" smtClean="0">
                <a:solidFill>
                  <a:srgbClr val="2A577C"/>
                </a:solidFill>
                <a:latin typeface="+mj-lt"/>
              </a:rPr>
              <a:t>Cosa fare per promuovere questo servizio?</a:t>
            </a:r>
            <a:endParaRPr lang="it-IT" sz="3600" b="1" dirty="0">
              <a:solidFill>
                <a:srgbClr val="2A577C"/>
              </a:solidFill>
              <a:latin typeface="+mj-lt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93864" y="3174067"/>
            <a:ext cx="836327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4400" b="1" dirty="0" smtClean="0">
                <a:solidFill>
                  <a:srgbClr val="2A577C"/>
                </a:solidFill>
                <a:latin typeface="+mj-lt"/>
              </a:rPr>
              <a:t>Dato che è un servizio «OnLine», quale soluzione migliore di  </a:t>
            </a:r>
            <a:r>
              <a:rPr lang="it-IT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it-IT" sz="4400" b="1" dirty="0">
                <a:solidFill>
                  <a:srgbClr val="FF0000"/>
                </a:solidFill>
              </a:rPr>
              <a:t>o</a:t>
            </a:r>
            <a:r>
              <a:rPr lang="it-IT" sz="4400" b="1" dirty="0">
                <a:solidFill>
                  <a:srgbClr val="FFFF00"/>
                </a:solidFill>
              </a:rPr>
              <a:t>o</a:t>
            </a:r>
            <a:r>
              <a:rPr lang="it-IT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it-IT" sz="4400" b="1" dirty="0">
                <a:solidFill>
                  <a:srgbClr val="00B050"/>
                </a:solidFill>
              </a:rPr>
              <a:t>l</a:t>
            </a:r>
            <a:r>
              <a:rPr lang="it-IT" sz="4400" b="1" dirty="0">
                <a:solidFill>
                  <a:srgbClr val="FF0000"/>
                </a:solidFill>
              </a:rPr>
              <a:t>e</a:t>
            </a:r>
            <a:r>
              <a:rPr lang="it-IT" sz="4400" b="1" dirty="0" smtClean="0">
                <a:solidFill>
                  <a:srgbClr val="2A577C"/>
                </a:solidFill>
                <a:latin typeface="+mj-lt"/>
              </a:rPr>
              <a:t> </a:t>
            </a:r>
            <a:r>
              <a:rPr lang="it-IT" sz="4400" b="1" dirty="0" err="1" smtClean="0">
                <a:solidFill>
                  <a:srgbClr val="2A577C"/>
                </a:solidFill>
                <a:latin typeface="+mj-lt"/>
              </a:rPr>
              <a:t>AdWords</a:t>
            </a:r>
            <a:r>
              <a:rPr lang="it-IT" sz="4400" b="1" dirty="0" smtClean="0">
                <a:solidFill>
                  <a:srgbClr val="2A577C"/>
                </a:solidFill>
                <a:latin typeface="+mj-lt"/>
              </a:rPr>
              <a:t>? </a:t>
            </a:r>
            <a:endParaRPr lang="it-IT" sz="4400" b="1" dirty="0">
              <a:solidFill>
                <a:srgbClr val="2A577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785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Il caso PostaPronta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36712"/>
            <a:ext cx="60483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23528" y="5036983"/>
            <a:ext cx="83632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it-IT" sz="2400" b="1" dirty="0" smtClean="0">
                <a:solidFill>
                  <a:srgbClr val="FF0000"/>
                </a:solidFill>
              </a:rPr>
              <a:t>o</a:t>
            </a:r>
            <a:r>
              <a:rPr lang="it-IT" sz="2400" b="1" dirty="0" smtClean="0">
                <a:solidFill>
                  <a:srgbClr val="FFFF00"/>
                </a:solidFill>
              </a:rPr>
              <a:t>o</a:t>
            </a:r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it-IT" sz="2400" b="1" dirty="0" smtClean="0">
                <a:solidFill>
                  <a:srgbClr val="00B050"/>
                </a:solidFill>
              </a:rPr>
              <a:t>l</a:t>
            </a:r>
            <a:r>
              <a:rPr lang="it-IT" sz="2400" b="1" dirty="0" smtClean="0">
                <a:solidFill>
                  <a:srgbClr val="FF0000"/>
                </a:solidFill>
              </a:rPr>
              <a:t>e</a:t>
            </a:r>
            <a:r>
              <a:rPr lang="it-IT" sz="2400" b="1" dirty="0" smtClean="0">
                <a:solidFill>
                  <a:srgbClr val="2A577C"/>
                </a:solidFill>
                <a:latin typeface="+mj-lt"/>
              </a:rPr>
              <a:t> lo scorso anno è stato il top spender in Direct Mail negli Stati Uniti e Canada. La stessa campagna di DM ha invaso l’Europa</a:t>
            </a:r>
            <a:endParaRPr lang="it-IT" sz="2400" b="1" dirty="0">
              <a:solidFill>
                <a:srgbClr val="2A577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860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Il caso PostaPronta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23528" y="1376184"/>
            <a:ext cx="836327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4200" b="1" dirty="0" smtClean="0">
                <a:solidFill>
                  <a:srgbClr val="2A577C"/>
                </a:solidFill>
                <a:latin typeface="+mj-lt"/>
              </a:rPr>
              <a:t>Ma se </a:t>
            </a:r>
            <a:r>
              <a:rPr lang="it-IT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it-IT" sz="4200" b="1" dirty="0" smtClean="0">
                <a:solidFill>
                  <a:srgbClr val="FF0000"/>
                </a:solidFill>
              </a:rPr>
              <a:t>o</a:t>
            </a:r>
            <a:r>
              <a:rPr lang="it-IT" sz="4200" b="1" dirty="0" smtClean="0">
                <a:solidFill>
                  <a:srgbClr val="FFFF00"/>
                </a:solidFill>
              </a:rPr>
              <a:t>o</a:t>
            </a:r>
            <a:r>
              <a:rPr lang="it-IT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it-IT" sz="4200" b="1" dirty="0" smtClean="0">
                <a:solidFill>
                  <a:srgbClr val="00B050"/>
                </a:solidFill>
              </a:rPr>
              <a:t>l</a:t>
            </a:r>
            <a:r>
              <a:rPr lang="it-IT" sz="4200" b="1" dirty="0" smtClean="0">
                <a:solidFill>
                  <a:srgbClr val="FF0000"/>
                </a:solidFill>
              </a:rPr>
              <a:t>e </a:t>
            </a:r>
            <a:r>
              <a:rPr lang="it-IT" sz="4200" b="1" dirty="0" smtClean="0">
                <a:solidFill>
                  <a:srgbClr val="2A577C"/>
                </a:solidFill>
                <a:latin typeface="+mj-lt"/>
              </a:rPr>
              <a:t> sfrutta la posta tradizionale per fare promozione world-wide del servizio  </a:t>
            </a:r>
            <a:r>
              <a:rPr lang="it-IT" sz="4200" b="1" dirty="0" err="1" smtClean="0">
                <a:solidFill>
                  <a:srgbClr val="2A577C"/>
                </a:solidFill>
                <a:latin typeface="+mj-lt"/>
              </a:rPr>
              <a:t>AdWords</a:t>
            </a:r>
            <a:r>
              <a:rPr lang="it-IT" sz="4200" b="1" dirty="0" smtClean="0">
                <a:solidFill>
                  <a:srgbClr val="2A577C"/>
                </a:solidFill>
                <a:latin typeface="+mj-lt"/>
              </a:rPr>
              <a:t>, perché per promuovere PostaPronta dovremmo investire su </a:t>
            </a:r>
            <a:r>
              <a:rPr lang="it-IT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it-IT" sz="4200" b="1" dirty="0" smtClean="0">
                <a:solidFill>
                  <a:srgbClr val="FF0000"/>
                </a:solidFill>
              </a:rPr>
              <a:t>o</a:t>
            </a:r>
            <a:r>
              <a:rPr lang="it-IT" sz="4200" b="1" dirty="0" smtClean="0">
                <a:solidFill>
                  <a:srgbClr val="FFFF00"/>
                </a:solidFill>
              </a:rPr>
              <a:t>o</a:t>
            </a:r>
            <a:r>
              <a:rPr lang="it-IT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it-IT" sz="4200" b="1" dirty="0" smtClean="0">
                <a:solidFill>
                  <a:srgbClr val="00B050"/>
                </a:solidFill>
              </a:rPr>
              <a:t>l</a:t>
            </a:r>
            <a:r>
              <a:rPr lang="it-IT" sz="4200" b="1" dirty="0" smtClean="0">
                <a:solidFill>
                  <a:srgbClr val="FF0000"/>
                </a:solidFill>
              </a:rPr>
              <a:t>e</a:t>
            </a:r>
            <a:r>
              <a:rPr lang="it-IT" sz="4200" b="1" dirty="0" smtClean="0">
                <a:solidFill>
                  <a:srgbClr val="2A577C"/>
                </a:solidFill>
                <a:latin typeface="+mj-lt"/>
              </a:rPr>
              <a:t>?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54868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3600" b="1" i="1" u="sng" dirty="0" smtClean="0">
                <a:latin typeface="+mj-lt"/>
              </a:rPr>
              <a:t>Considerazione</a:t>
            </a:r>
            <a:endParaRPr lang="it-IT" sz="3600" b="1" i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600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Il caso PostaPronta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23528" y="1376184"/>
            <a:ext cx="836327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4200" b="1" dirty="0" smtClean="0">
                <a:solidFill>
                  <a:srgbClr val="2A577C"/>
                </a:solidFill>
                <a:latin typeface="+mj-lt"/>
              </a:rPr>
              <a:t>Integriamo le due opzioni e le sviluppiamo una in funzione dell’altra.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54868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3600" b="1" i="1" u="sng" dirty="0" smtClean="0">
                <a:latin typeface="+mj-lt"/>
              </a:rPr>
              <a:t>Soluzione</a:t>
            </a:r>
            <a:endParaRPr lang="it-IT" sz="3600" b="1" i="1" u="sng" dirty="0">
              <a:latin typeface="+mj-lt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-1344" y="335873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IT" sz="3600" b="1" i="1" u="sng" dirty="0" smtClean="0">
                <a:latin typeface="+mj-lt"/>
              </a:rPr>
              <a:t>Come?</a:t>
            </a:r>
            <a:endParaRPr lang="it-IT" sz="3600" b="1" i="1" u="sng" dirty="0">
              <a:latin typeface="+mj-lt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23528" y="4133979"/>
            <a:ext cx="836327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eaLnBrk="1" hangingPunct="1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2A577C"/>
                </a:solidFill>
                <a:latin typeface="+mj-lt"/>
              </a:rPr>
              <a:t>Campagna DM non indirizzato, con tracciatura del feedback tramite </a:t>
            </a:r>
            <a:r>
              <a:rPr lang="it-IT" sz="2000" b="1" dirty="0" err="1" smtClean="0">
                <a:solidFill>
                  <a:srgbClr val="2A577C"/>
                </a:solidFill>
                <a:latin typeface="+mj-lt"/>
              </a:rPr>
              <a:t>QrCode</a:t>
            </a:r>
            <a:endParaRPr lang="it-IT" sz="2000" b="1" dirty="0" smtClean="0">
              <a:solidFill>
                <a:srgbClr val="2A577C"/>
              </a:solidFill>
              <a:latin typeface="+mj-lt"/>
            </a:endParaRP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it-IT" sz="2000" b="1" dirty="0" err="1" smtClean="0">
                <a:solidFill>
                  <a:srgbClr val="2A577C"/>
                </a:solidFill>
                <a:latin typeface="+mj-lt"/>
              </a:rPr>
              <a:t>Monitoring</a:t>
            </a:r>
            <a:r>
              <a:rPr lang="it-IT" sz="2000" b="1" dirty="0" smtClean="0">
                <a:solidFill>
                  <a:srgbClr val="2A577C"/>
                </a:solidFill>
                <a:latin typeface="+mj-lt"/>
              </a:rPr>
              <a:t> del traffico sul sito web per adattamento contenuti e offerta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2A577C"/>
                </a:solidFill>
                <a:latin typeface="+mj-lt"/>
              </a:rPr>
              <a:t>Analisi dei dati per pianificazione campagna su Google, </a:t>
            </a:r>
            <a:r>
              <a:rPr lang="it-IT" sz="2000" b="1" dirty="0" err="1" smtClean="0">
                <a:solidFill>
                  <a:srgbClr val="2A577C"/>
                </a:solidFill>
                <a:latin typeface="+mj-lt"/>
              </a:rPr>
              <a:t>Facebook</a:t>
            </a:r>
            <a:r>
              <a:rPr lang="it-IT" sz="2000" b="1" dirty="0" smtClean="0">
                <a:solidFill>
                  <a:srgbClr val="2A577C"/>
                </a:solidFill>
                <a:latin typeface="+mj-lt"/>
              </a:rPr>
              <a:t>, </a:t>
            </a:r>
            <a:r>
              <a:rPr lang="it-IT" sz="2000" b="1" dirty="0" err="1" smtClean="0">
                <a:solidFill>
                  <a:srgbClr val="2A577C"/>
                </a:solidFill>
                <a:latin typeface="+mj-lt"/>
              </a:rPr>
              <a:t>Linkedin</a:t>
            </a:r>
            <a:endParaRPr lang="it-IT" sz="2000" b="1" dirty="0" smtClean="0">
              <a:solidFill>
                <a:srgbClr val="2A577C"/>
              </a:solidFill>
              <a:latin typeface="+mj-lt"/>
            </a:endParaRP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2A577C"/>
                </a:solidFill>
                <a:latin typeface="+mj-lt"/>
              </a:rPr>
              <a:t>Campagna DM indirizzato, su cluster definito dal merge dei dati di cui prima</a:t>
            </a:r>
          </a:p>
        </p:txBody>
      </p:sp>
    </p:spTree>
    <p:extLst>
      <p:ext uri="{BB962C8B-B14F-4D97-AF65-F5344CB8AC3E}">
        <p14:creationId xmlns:p14="http://schemas.microsoft.com/office/powerpoint/2010/main" val="64565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La novità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394685" cy="45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1052736"/>
            <a:ext cx="7776864" cy="326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Grazie!</a:t>
            </a:r>
          </a:p>
          <a:p>
            <a:pPr algn="ctr"/>
            <a:endParaRPr lang="it-IT" sz="1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it-IT" sz="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it-IT" sz="1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it-IT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Dario D’Urso</a:t>
            </a:r>
          </a:p>
          <a:p>
            <a:r>
              <a:rPr lang="it-IT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Marketing Strategico &amp; Business Development</a:t>
            </a:r>
          </a:p>
          <a:p>
            <a:r>
              <a:rPr lang="it-IT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durso@roggeroetortia.it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437111"/>
            <a:ext cx="3096344" cy="93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205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2804735"/>
            <a:ext cx="77768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 siamo</a:t>
            </a:r>
            <a:endParaRPr lang="it-IT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561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Il Gruppo PRT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4338638"/>
            <a:ext cx="1681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94163"/>
            <a:ext cx="996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608513"/>
            <a:ext cx="1743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Description : logo-prt plus pet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268788"/>
            <a:ext cx="12112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412875"/>
            <a:ext cx="5688012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Il Gruppo in cifre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79388" y="620713"/>
            <a:ext cx="885666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it-IT" sz="2200" dirty="0" smtClean="0">
                <a:latin typeface="+mn-lt"/>
              </a:rPr>
              <a:t>20 milioni di fatturato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it-IT" sz="2200" dirty="0" smtClean="0">
                <a:latin typeface="+mn-lt"/>
              </a:rPr>
              <a:t>3 siti produttivi: 2 in Italia e 1 in Francia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it-IT" sz="2200" dirty="0" smtClean="0">
                <a:latin typeface="+mn-lt"/>
              </a:rPr>
              <a:t>Oltre 100 milioni di buste prodotte all’anno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it-IT" sz="2200" dirty="0" smtClean="0">
                <a:latin typeface="+mn-lt"/>
              </a:rPr>
              <a:t>Più di 2.000 clienti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it-IT" sz="2200" dirty="0" smtClean="0">
                <a:latin typeface="+mn-lt"/>
              </a:rPr>
              <a:t>Principali referenze: </a:t>
            </a:r>
          </a:p>
          <a:p>
            <a:pPr marL="1085850" lvl="1" indent="-342900" eaLnBrk="1" hangingPunct="1"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+mn-lt"/>
              </a:rPr>
              <a:t>Banca Intesa San Paolo</a:t>
            </a:r>
          </a:p>
          <a:p>
            <a:pPr marL="1085850" lvl="1" indent="-342900" eaLnBrk="1" hangingPunct="1"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+mn-lt"/>
              </a:rPr>
              <a:t>Agos Ducato</a:t>
            </a:r>
          </a:p>
          <a:p>
            <a:pPr marL="1085850" lvl="1" indent="-342900" eaLnBrk="1" hangingPunct="1"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+mn-lt"/>
              </a:rPr>
              <a:t>Gruppo Banca Sella</a:t>
            </a:r>
          </a:p>
          <a:p>
            <a:pPr marL="1085850" lvl="1" indent="-342900" eaLnBrk="1" hangingPunct="1"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+mn-lt"/>
              </a:rPr>
              <a:t>Reale Mutua Assicurazioni</a:t>
            </a:r>
          </a:p>
          <a:p>
            <a:pPr marL="1085850" lvl="1" indent="-342900" eaLnBrk="1" hangingPunct="1"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+mn-lt"/>
              </a:rPr>
              <a:t>Gruppo Fiat</a:t>
            </a:r>
          </a:p>
          <a:p>
            <a:pPr marL="1085850" lvl="1" indent="-342900" eaLnBrk="1" hangingPunct="1"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+mn-lt"/>
              </a:rPr>
              <a:t>Enel</a:t>
            </a:r>
          </a:p>
          <a:p>
            <a:pPr marL="1085850" lvl="1" indent="-342900" eaLnBrk="1" hangingPunct="1"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+mn-lt"/>
              </a:rPr>
              <a:t>Gruppo IREN Energia</a:t>
            </a:r>
          </a:p>
          <a:p>
            <a:pPr marL="1085850" lvl="1" indent="-342900" eaLnBrk="1" hangingPunct="1"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+mn-lt"/>
              </a:rPr>
              <a:t>Edison Energia</a:t>
            </a:r>
          </a:p>
          <a:p>
            <a:pPr marL="1085850" lvl="1" indent="-342900" eaLnBrk="1" hangingPunct="1"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+mn-lt"/>
              </a:rPr>
              <a:t>BCC (oltre 20 banche sul territorio nazionale)</a:t>
            </a:r>
            <a:endParaRPr lang="it-IT" sz="2200" dirty="0">
              <a:latin typeface="+mn-lt"/>
            </a:endParaRPr>
          </a:p>
          <a:p>
            <a:pPr marL="1085850" lvl="1" indent="-342900" eaLnBrk="1" hangingPunct="1"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+mn-lt"/>
              </a:rPr>
              <a:t>COPAT</a:t>
            </a:r>
          </a:p>
          <a:p>
            <a:pPr marL="1085850" lvl="1" indent="-342900" eaLnBrk="1" hangingPunct="1"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+mn-lt"/>
              </a:rPr>
              <a:t>Atena Trading</a:t>
            </a:r>
          </a:p>
        </p:txBody>
      </p:sp>
    </p:spTree>
    <p:extLst>
      <p:ext uri="{BB962C8B-B14F-4D97-AF65-F5344CB8AC3E}">
        <p14:creationId xmlns:p14="http://schemas.microsoft.com/office/powerpoint/2010/main" val="8481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Le certificazioni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620688"/>
            <a:ext cx="820737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 b="1" dirty="0" smtClean="0">
                <a:solidFill>
                  <a:srgbClr val="2A577C"/>
                </a:solidFill>
              </a:rPr>
              <a:t>QUALITY </a:t>
            </a:r>
            <a:r>
              <a:rPr lang="it-IT" sz="2000" b="1" dirty="0">
                <a:solidFill>
                  <a:srgbClr val="2A577C"/>
                </a:solidFill>
              </a:rPr>
              <a:t>SYTEM CERTIFICATION </a:t>
            </a:r>
          </a:p>
          <a:p>
            <a:pPr eaLnBrk="0" hangingPunct="0"/>
            <a:r>
              <a:rPr lang="it-IT" sz="2000" b="1" dirty="0">
                <a:solidFill>
                  <a:srgbClr val="2A577C"/>
                </a:solidFill>
              </a:rPr>
              <a:t>ISO 9001-2000 </a:t>
            </a:r>
          </a:p>
          <a:p>
            <a:pPr eaLnBrk="0" hangingPunct="0"/>
            <a:endParaRPr lang="it-IT" sz="800" b="1" dirty="0">
              <a:solidFill>
                <a:srgbClr val="2A577C"/>
              </a:solidFill>
            </a:endParaRPr>
          </a:p>
          <a:p>
            <a:pPr eaLnBrk="0" hangingPunct="0"/>
            <a:r>
              <a:rPr lang="it-IT" sz="2000" b="1" dirty="0">
                <a:solidFill>
                  <a:srgbClr val="2A577C"/>
                </a:solidFill>
              </a:rPr>
              <a:t>ENVIRONMENTAL SYSTEM CERTIFICATION </a:t>
            </a:r>
          </a:p>
          <a:p>
            <a:pPr eaLnBrk="0" hangingPunct="0"/>
            <a:r>
              <a:rPr lang="it-IT" sz="2000" b="1" dirty="0">
                <a:solidFill>
                  <a:srgbClr val="2A577C"/>
                </a:solidFill>
              </a:rPr>
              <a:t>ISO 14001:2000</a:t>
            </a:r>
          </a:p>
          <a:p>
            <a:pPr eaLnBrk="0" hangingPunct="0"/>
            <a:r>
              <a:rPr lang="it-IT" sz="1600" b="1" dirty="0">
                <a:solidFill>
                  <a:srgbClr val="2A577C"/>
                </a:solidFill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856"/>
            <a:ext cx="1524273" cy="213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9" y="2132856"/>
            <a:ext cx="1524273" cy="213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FSC-Logo G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1441921" cy="178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8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Le partnership internazionali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288" y="692150"/>
            <a:ext cx="820737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3200" dirty="0" smtClean="0">
                <a:latin typeface="+mj-lt"/>
              </a:rPr>
              <a:t>Aderente </a:t>
            </a:r>
            <a:r>
              <a:rPr lang="it-IT" sz="3200" dirty="0">
                <a:latin typeface="+mj-lt"/>
              </a:rPr>
              <a:t>al consorzio </a:t>
            </a:r>
            <a:r>
              <a:rPr lang="it-IT" sz="3200" dirty="0" err="1">
                <a:latin typeface="+mj-lt"/>
              </a:rPr>
              <a:t>Mosaiko</a:t>
            </a:r>
            <a:endParaRPr lang="it-IT" sz="3200" dirty="0">
              <a:latin typeface="+mj-lt"/>
            </a:endParaRPr>
          </a:p>
          <a:p>
            <a:pPr>
              <a:defRPr/>
            </a:pPr>
            <a:endParaRPr lang="it-IT" sz="3200" dirty="0" smtClean="0">
              <a:latin typeface="+mj-lt"/>
            </a:endParaRPr>
          </a:p>
          <a:p>
            <a:pPr>
              <a:defRPr/>
            </a:pPr>
            <a:endParaRPr lang="it-IT" sz="32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3200" dirty="0">
                <a:latin typeface="+mj-lt"/>
              </a:rPr>
              <a:t>Membro fondatore dell’International </a:t>
            </a:r>
            <a:r>
              <a:rPr lang="it-IT" sz="3200" dirty="0" err="1">
                <a:latin typeface="+mj-lt"/>
              </a:rPr>
              <a:t>Hybrid</a:t>
            </a:r>
            <a:r>
              <a:rPr lang="it-IT" sz="3200" dirty="0">
                <a:latin typeface="+mj-lt"/>
              </a:rPr>
              <a:t> Mail </a:t>
            </a:r>
            <a:r>
              <a:rPr lang="it-IT" sz="3200" dirty="0" err="1">
                <a:latin typeface="+mj-lt"/>
              </a:rPr>
              <a:t>Coalition</a:t>
            </a:r>
            <a:endParaRPr lang="it-IT" sz="32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it-IT" sz="3200" dirty="0" smtClean="0">
              <a:latin typeface="+mj-lt"/>
            </a:endParaRPr>
          </a:p>
          <a:p>
            <a:pPr>
              <a:defRPr/>
            </a:pPr>
            <a:endParaRPr lang="it-IT" sz="32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3200" dirty="0">
                <a:latin typeface="+mj-lt"/>
              </a:rPr>
              <a:t>Partner Europeo di </a:t>
            </a:r>
            <a:r>
              <a:rPr lang="it-IT" sz="3200" dirty="0" err="1">
                <a:latin typeface="+mj-lt"/>
              </a:rPr>
              <a:t>Docapost</a:t>
            </a:r>
            <a:r>
              <a:rPr lang="it-IT" sz="3200" dirty="0">
                <a:latin typeface="+mj-lt"/>
              </a:rPr>
              <a:t> DSP (Gruppo La Poste)</a:t>
            </a:r>
          </a:p>
          <a:p>
            <a:pPr>
              <a:defRPr/>
            </a:pPr>
            <a:endParaRPr lang="it-IT" sz="3200" dirty="0">
              <a:solidFill>
                <a:srgbClr val="2A577C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60" y="664657"/>
            <a:ext cx="80629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15451"/>
            <a:ext cx="2880320" cy="47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0" y="4672695"/>
            <a:ext cx="2808313" cy="48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83568" y="2276872"/>
            <a:ext cx="77768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 scenario di riferimento</a:t>
            </a:r>
            <a:endParaRPr lang="it-IT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1489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457200" y="44624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Lo scenario di riferimento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288" y="692150"/>
            <a:ext cx="820737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3200" dirty="0" smtClean="0">
                <a:latin typeface="+mj-lt"/>
              </a:rPr>
              <a:t>Il contesto è il mondo della comunicazione cartacea attraverso il Direct </a:t>
            </a:r>
            <a:r>
              <a:rPr lang="it-IT" sz="3200" dirty="0">
                <a:latin typeface="+mj-lt"/>
              </a:rPr>
              <a:t>M</a:t>
            </a:r>
            <a:r>
              <a:rPr lang="it-IT" sz="3200" dirty="0" smtClean="0">
                <a:latin typeface="+mj-lt"/>
              </a:rPr>
              <a:t>ailing</a:t>
            </a:r>
          </a:p>
          <a:p>
            <a:pPr>
              <a:defRPr/>
            </a:pPr>
            <a:r>
              <a:rPr lang="it-IT" sz="800" dirty="0" smtClean="0">
                <a:latin typeface="+mj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3200" dirty="0" smtClean="0">
                <a:latin typeface="+mj-lt"/>
              </a:rPr>
              <a:t>Tutti gli studi nazionali ed internazionali attribuiscono a questo canale un valore estremamente alto in termini di </a:t>
            </a:r>
            <a:r>
              <a:rPr lang="it-IT" sz="3200" dirty="0" err="1" smtClean="0">
                <a:latin typeface="+mj-lt"/>
              </a:rPr>
              <a:t>redemption</a:t>
            </a:r>
            <a:endParaRPr lang="it-IT" sz="3200" dirty="0" smtClean="0">
              <a:latin typeface="+mj-lt"/>
            </a:endParaRPr>
          </a:p>
          <a:p>
            <a:pPr>
              <a:defRPr/>
            </a:pPr>
            <a:endParaRPr lang="it-IT" sz="8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3200" dirty="0" smtClean="0">
                <a:latin typeface="+mj-lt"/>
              </a:rPr>
              <a:t>A livello mondiale il mercato del Direct Mailing mostra tendenze molto contrastanti in termini di ampiezza e andamento</a:t>
            </a:r>
          </a:p>
        </p:txBody>
      </p:sp>
    </p:spTree>
    <p:extLst>
      <p:ext uri="{BB962C8B-B14F-4D97-AF65-F5344CB8AC3E}">
        <p14:creationId xmlns:p14="http://schemas.microsoft.com/office/powerpoint/2010/main" val="24243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911</Words>
  <Application>Microsoft Office PowerPoint</Application>
  <PresentationFormat>Presentazione su schermo (4:3)</PresentationFormat>
  <Paragraphs>140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Presentazione standard di PowerPoint</vt:lpstr>
      <vt:lpstr>AGENDA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Roggero e Tortia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int_ohm</dc:title>
  <dc:creator>Dario D'Urso</dc:creator>
  <cp:lastModifiedBy>Dario D'Urso</cp:lastModifiedBy>
  <cp:revision>74</cp:revision>
  <dcterms:created xsi:type="dcterms:W3CDTF">2012-06-30T13:35:03Z</dcterms:created>
  <dcterms:modified xsi:type="dcterms:W3CDTF">2012-12-06T14:40:56Z</dcterms:modified>
</cp:coreProperties>
</file>