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1" r:id="rId2"/>
    <p:sldMasterId id="2147483856" r:id="rId3"/>
  </p:sldMasterIdLst>
  <p:notesMasterIdLst>
    <p:notesMasterId r:id="rId39"/>
  </p:notesMasterIdLst>
  <p:sldIdLst>
    <p:sldId id="543" r:id="rId4"/>
    <p:sldId id="532" r:id="rId5"/>
    <p:sldId id="544" r:id="rId6"/>
    <p:sldId id="480" r:id="rId7"/>
    <p:sldId id="530" r:id="rId8"/>
    <p:sldId id="504" r:id="rId9"/>
    <p:sldId id="485" r:id="rId10"/>
    <p:sldId id="468" r:id="rId11"/>
    <p:sldId id="505" r:id="rId12"/>
    <p:sldId id="472" r:id="rId13"/>
    <p:sldId id="506" r:id="rId14"/>
    <p:sldId id="507" r:id="rId15"/>
    <p:sldId id="508" r:id="rId16"/>
    <p:sldId id="517" r:id="rId17"/>
    <p:sldId id="509" r:id="rId18"/>
    <p:sldId id="518" r:id="rId19"/>
    <p:sldId id="510" r:id="rId20"/>
    <p:sldId id="519" r:id="rId21"/>
    <p:sldId id="511" r:id="rId22"/>
    <p:sldId id="520" r:id="rId23"/>
    <p:sldId id="512" r:id="rId24"/>
    <p:sldId id="521" r:id="rId25"/>
    <p:sldId id="513" r:id="rId26"/>
    <p:sldId id="522" r:id="rId27"/>
    <p:sldId id="514" r:id="rId28"/>
    <p:sldId id="523" r:id="rId29"/>
    <p:sldId id="515" r:id="rId30"/>
    <p:sldId id="524" r:id="rId31"/>
    <p:sldId id="516" r:id="rId32"/>
    <p:sldId id="525" r:id="rId33"/>
    <p:sldId id="526" r:id="rId34"/>
    <p:sldId id="527" r:id="rId35"/>
    <p:sldId id="528" r:id="rId36"/>
    <p:sldId id="529" r:id="rId37"/>
    <p:sldId id="484" r:id="rId38"/>
  </p:sldIdLst>
  <p:sldSz cx="9144000" cy="6858000" type="screen4x3"/>
  <p:notesSz cx="6724650" cy="9874250"/>
  <p:defaultTextStyle>
    <a:defPPr>
      <a:defRPr lang="it-IT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428"/>
    <a:srgbClr val="006600"/>
    <a:srgbClr val="FD6917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82373" autoAdjust="0"/>
  </p:normalViewPr>
  <p:slideViewPr>
    <p:cSldViewPr>
      <p:cViewPr varScale="1">
        <p:scale>
          <a:sx n="88" d="100"/>
          <a:sy n="88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Meno di 50.000€</c:v>
                </c:pt>
                <c:pt idx="1">
                  <c:v>50.000€ - 500.000€</c:v>
                </c:pt>
                <c:pt idx="2">
                  <c:v>500.001€ - 3.000.000€</c:v>
                </c:pt>
                <c:pt idx="3">
                  <c:v>3.000.001€ - 5.000.000€</c:v>
                </c:pt>
                <c:pt idx="4">
                  <c:v>Più di 5.000.000€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0.27400000000000002</c:v>
                </c:pt>
                <c:pt idx="1">
                  <c:v>0.35500000000000015</c:v>
                </c:pt>
                <c:pt idx="2" formatCode="0%">
                  <c:v>0.24600000000000008</c:v>
                </c:pt>
                <c:pt idx="3" formatCode="0.00%">
                  <c:v>4.8000000000000022E-2</c:v>
                </c:pt>
                <c:pt idx="4" formatCode="0.00%">
                  <c:v>7.7000000000000041E-2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6291328"/>
        <c:axId val="146285312"/>
      </c:barChart>
      <c:valAx>
        <c:axId val="14628531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146291328"/>
        <c:crosses val="autoZero"/>
        <c:crossBetween val="between"/>
      </c:valAx>
      <c:catAx>
        <c:axId val="146291328"/>
        <c:scaling>
          <c:orientation val="minMax"/>
        </c:scaling>
        <c:delete val="0"/>
        <c:axPos val="l"/>
        <c:majorTickMark val="out"/>
        <c:minorTickMark val="none"/>
        <c:tickLblPos val="none"/>
        <c:crossAx val="146285312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Ha una buona copertura</c:v>
                </c:pt>
                <c:pt idx="1">
                  <c:v>La fruizione evoca sensazioni/emozioni</c:v>
                </c:pt>
                <c:pt idx="2">
                  <c:v>Costoso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0.64516129032258096</c:v>
                </c:pt>
                <c:pt idx="1">
                  <c:v>0.45161290322580683</c:v>
                </c:pt>
                <c:pt idx="2">
                  <c:v>0.41935483870967777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6575872"/>
        <c:axId val="96577408"/>
      </c:barChart>
      <c:catAx>
        <c:axId val="96575872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96577408"/>
        <c:crosses val="autoZero"/>
        <c:auto val="1"/>
        <c:lblAlgn val="ctr"/>
        <c:lblOffset val="100"/>
        <c:noMultiLvlLbl val="0"/>
      </c:catAx>
      <c:valAx>
        <c:axId val="96577408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9657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La pubblicità è coinvolgente</c:v>
                </c:pt>
                <c:pt idx="1">
                  <c:v>La pubblicità è creativa</c:v>
                </c:pt>
                <c:pt idx="2">
                  <c:v>Pone più l’attenzione sulla pubblicità in sè (posti, personaggi, ..) che sul prodotto pubblicizzato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0.63691032095353961</c:v>
                </c:pt>
                <c:pt idx="1">
                  <c:v>0.62584536926264989</c:v>
                </c:pt>
                <c:pt idx="2">
                  <c:v>0.59648996902831475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6638080"/>
        <c:axId val="96639616"/>
      </c:barChart>
      <c:catAx>
        <c:axId val="96638080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96639616"/>
        <c:crosses val="autoZero"/>
        <c:auto val="1"/>
        <c:lblAlgn val="ctr"/>
        <c:lblOffset val="100"/>
        <c:noMultiLvlLbl val="0"/>
      </c:catAx>
      <c:valAx>
        <c:axId val="96639616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9663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Buona copertura</c:v>
                </c:pt>
                <c:pt idx="1">
                  <c:v>Costosa</c:v>
                </c:pt>
                <c:pt idx="2">
                  <c:v>Misurabli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0.77600000000000036</c:v>
                </c:pt>
                <c:pt idx="1">
                  <c:v>0.34500000000000008</c:v>
                </c:pt>
                <c:pt idx="2">
                  <c:v>0.30400000000000021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6711424"/>
        <c:axId val="96712960"/>
      </c:barChart>
      <c:catAx>
        <c:axId val="96711424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96712960"/>
        <c:crosses val="autoZero"/>
        <c:auto val="1"/>
        <c:lblAlgn val="ctr"/>
        <c:lblOffset val="100"/>
        <c:noMultiLvlLbl val="0"/>
      </c:catAx>
      <c:valAx>
        <c:axId val="96712960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9671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54.8</c:v>
                </c:pt>
                <c:pt idx="1">
                  <c:v>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Ha una buona copertura</c:v>
                </c:pt>
                <c:pt idx="1">
                  <c:v>Economico</c:v>
                </c:pt>
                <c:pt idx="2">
                  <c:v>Deve essere affiancato ad altr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0.58064516129032251</c:v>
                </c:pt>
                <c:pt idx="1">
                  <c:v>0.54838709677419362</c:v>
                </c:pt>
                <c:pt idx="2">
                  <c:v>0.45161290322580683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1076480"/>
        <c:axId val="111078016"/>
      </c:barChart>
      <c:catAx>
        <c:axId val="111076480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11078016"/>
        <c:crosses val="autoZero"/>
        <c:auto val="1"/>
        <c:lblAlgn val="ctr"/>
        <c:lblOffset val="100"/>
        <c:noMultiLvlLbl val="0"/>
      </c:catAx>
      <c:valAx>
        <c:axId val="111078016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11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Lascia spazio all immaginazione</c:v>
                </c:pt>
                <c:pt idx="1">
                  <c:v>La pubblicità è informativa</c:v>
                </c:pt>
                <c:pt idx="2">
                  <c:v>La pubblicità è creativa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0.52624438156510667</c:v>
                </c:pt>
                <c:pt idx="1">
                  <c:v>0.21712338850811969</c:v>
                </c:pt>
                <c:pt idx="2">
                  <c:v>0.17759288951250846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4705792"/>
        <c:axId val="110838528"/>
      </c:barChart>
      <c:catAx>
        <c:axId val="124705792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10838528"/>
        <c:crosses val="autoZero"/>
        <c:auto val="1"/>
        <c:lblAlgn val="ctr"/>
        <c:lblOffset val="100"/>
        <c:noMultiLvlLbl val="0"/>
      </c:catAx>
      <c:valAx>
        <c:axId val="110838528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2470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97.4</c:v>
                </c:pt>
                <c:pt idx="1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Deve essere affiancato ad altri mezzi</c:v>
                </c:pt>
                <c:pt idx="1">
                  <c:v>Ha una buona copertura</c:v>
                </c:pt>
                <c:pt idx="2">
                  <c:v>Economico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0.46800000000000008</c:v>
                </c:pt>
                <c:pt idx="1">
                  <c:v>0.28300000000000008</c:v>
                </c:pt>
                <c:pt idx="2">
                  <c:v>0.26100000000000001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82816"/>
        <c:axId val="124583936"/>
      </c:barChart>
      <c:catAx>
        <c:axId val="114882816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24583936"/>
        <c:crosses val="autoZero"/>
        <c:auto val="1"/>
        <c:lblAlgn val="ctr"/>
        <c:lblOffset val="100"/>
        <c:noMultiLvlLbl val="0"/>
      </c:catAx>
      <c:valAx>
        <c:axId val="124583936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1488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91.9</c:v>
                </c:pt>
                <c:pt idx="1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su target specific</c:v>
                </c:pt>
                <c:pt idx="1">
                  <c:v>E' misurabile</c:v>
                </c:pt>
                <c:pt idx="2">
                  <c:v>Economico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0.51612903225806495</c:v>
                </c:pt>
                <c:pt idx="1">
                  <c:v>0.48387096774193583</c:v>
                </c:pt>
                <c:pt idx="2">
                  <c:v>0.48387096774193583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9922176"/>
        <c:axId val="96482816"/>
      </c:barChart>
      <c:catAx>
        <c:axId val="89922176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96482816"/>
        <c:crosses val="autoZero"/>
        <c:auto val="1"/>
        <c:lblAlgn val="ctr"/>
        <c:lblOffset val="100"/>
        <c:noMultiLvlLbl val="0"/>
      </c:catAx>
      <c:valAx>
        <c:axId val="96482816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8992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Foglio1!$A$2:$A$15</c:f>
              <c:strCache>
                <c:ptCount val="10"/>
                <c:pt idx="0">
                  <c:v>TV generalista</c:v>
                </c:pt>
                <c:pt idx="1">
                  <c:v>Periodici</c:v>
                </c:pt>
                <c:pt idx="2">
                  <c:v>Quotidiani</c:v>
                </c:pt>
                <c:pt idx="3">
                  <c:v>Tv satellitari / digitali</c:v>
                </c:pt>
                <c:pt idx="4">
                  <c:v>Radio</c:v>
                </c:pt>
                <c:pt idx="5">
                  <c:v>Internet</c:v>
                </c:pt>
                <c:pt idx="6">
                  <c:v>Out of home</c:v>
                </c:pt>
                <c:pt idx="7">
                  <c:v>Cinema</c:v>
                </c:pt>
                <c:pt idx="8">
                  <c:v>Direct Mail</c:v>
                </c:pt>
                <c:pt idx="9">
                  <c:v>Altro BTL</c:v>
                </c:pt>
              </c:strCache>
            </c:strRef>
          </c:cat>
          <c:val>
            <c:numRef>
              <c:f>Foglio1!$B$2:$B$15</c:f>
              <c:numCache>
                <c:formatCode>0.0%</c:formatCode>
                <c:ptCount val="14"/>
                <c:pt idx="0">
                  <c:v>0.45800000000000002</c:v>
                </c:pt>
                <c:pt idx="1">
                  <c:v>9.1000000000000025E-2</c:v>
                </c:pt>
                <c:pt idx="2">
                  <c:v>8.800000000000005E-2</c:v>
                </c:pt>
                <c:pt idx="3">
                  <c:v>6.9000000000000034E-2</c:v>
                </c:pt>
                <c:pt idx="4">
                  <c:v>4.5999999999999999E-2</c:v>
                </c:pt>
                <c:pt idx="5">
                  <c:v>4.5000000000000012E-2</c:v>
                </c:pt>
                <c:pt idx="6">
                  <c:v>2.5999999999999999E-2</c:v>
                </c:pt>
                <c:pt idx="7">
                  <c:v>5.0000000000000027E-3</c:v>
                </c:pt>
                <c:pt idx="8">
                  <c:v>5.8000000000000003E-2</c:v>
                </c:pt>
                <c:pt idx="9">
                  <c:v>0.114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757504"/>
        <c:axId val="80759040"/>
      </c:barChart>
      <c:catAx>
        <c:axId val="8075750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it-IT"/>
          </a:p>
        </c:txPr>
        <c:crossAx val="80759040"/>
        <c:crosses val="autoZero"/>
        <c:auto val="1"/>
        <c:lblAlgn val="ctr"/>
        <c:lblOffset val="100"/>
        <c:noMultiLvlLbl val="0"/>
      </c:catAx>
      <c:valAx>
        <c:axId val="80759040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8075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Contiene pubblicità mirata a chi utilizza il mezzo</c:v>
                </c:pt>
                <c:pt idx="1">
                  <c:v>Mi fa venire voglia di acquistare/informarmi sui prodotti pubblicizzati</c:v>
                </c:pt>
                <c:pt idx="2">
                  <c:v>Mi permette di saltar la pubblicità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0.33300000000000024</c:v>
                </c:pt>
                <c:pt idx="1">
                  <c:v>0.32000000000000017</c:v>
                </c:pt>
                <c:pt idx="2">
                  <c:v>0.29000000000000015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0806400"/>
        <c:axId val="140821632"/>
      </c:barChart>
      <c:catAx>
        <c:axId val="140806400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40821632"/>
        <c:crosses val="autoZero"/>
        <c:auto val="1"/>
        <c:lblAlgn val="ctr"/>
        <c:lblOffset val="100"/>
        <c:noMultiLvlLbl val="0"/>
      </c:catAx>
      <c:valAx>
        <c:axId val="140821632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4080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Economico</c:v>
                </c:pt>
                <c:pt idx="1">
                  <c:v>Deve essere affiancato ad altri mezzi</c:v>
                </c:pt>
                <c:pt idx="2">
                  <c:v>Focalizzato su target specifici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0.74100000000000033</c:v>
                </c:pt>
                <c:pt idx="1">
                  <c:v>0.55400000000000005</c:v>
                </c:pt>
                <c:pt idx="2">
                  <c:v>0.47000000000000008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0951552"/>
        <c:axId val="140953088"/>
      </c:barChart>
      <c:catAx>
        <c:axId val="140951552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40953088"/>
        <c:crosses val="autoZero"/>
        <c:auto val="1"/>
        <c:lblAlgn val="ctr"/>
        <c:lblOffset val="100"/>
        <c:noMultiLvlLbl val="0"/>
      </c:catAx>
      <c:valAx>
        <c:axId val="140953088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4095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92.5</c:v>
                </c:pt>
                <c:pt idx="1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Ha una buona copertura</c:v>
                </c:pt>
                <c:pt idx="1">
                  <c:v>Costoso</c:v>
                </c:pt>
                <c:pt idx="2">
                  <c:v>Focalizzato su target specific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0.41935483870967777</c:v>
                </c:pt>
                <c:pt idx="1">
                  <c:v>0.32258064516129048</c:v>
                </c:pt>
                <c:pt idx="2">
                  <c:v>0.29032258064516148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0596224"/>
        <c:axId val="150598016"/>
      </c:barChart>
      <c:catAx>
        <c:axId val="150596224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0598016"/>
        <c:crosses val="autoZero"/>
        <c:auto val="1"/>
        <c:lblAlgn val="ctr"/>
        <c:lblOffset val="100"/>
        <c:noMultiLvlLbl val="0"/>
      </c:catAx>
      <c:valAx>
        <c:axId val="150598016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059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su target specifici</c:v>
                </c:pt>
                <c:pt idx="1">
                  <c:v>Costoso</c:v>
                </c:pt>
                <c:pt idx="2">
                  <c:v>Ha una buona copertura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0.47600000000000015</c:v>
                </c:pt>
                <c:pt idx="1">
                  <c:v>0.36700000000000021</c:v>
                </c:pt>
                <c:pt idx="2">
                  <c:v>0.32900000000000024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0875520"/>
        <c:axId val="150918272"/>
      </c:barChart>
      <c:catAx>
        <c:axId val="150875520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0918272"/>
        <c:crosses val="autoZero"/>
        <c:auto val="1"/>
        <c:lblAlgn val="ctr"/>
        <c:lblOffset val="100"/>
        <c:noMultiLvlLbl val="0"/>
      </c:catAx>
      <c:valAx>
        <c:axId val="150918272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087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La pubblicità è informativa</c:v>
                </c:pt>
                <c:pt idx="1">
                  <c:v>Se una pubblicità mi interessa, posso conservarla</c:v>
                </c:pt>
                <c:pt idx="2">
                  <c:v>Mi fa avere una considerazione maggiore della marca pubblicizzata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0.33080432336213456</c:v>
                </c:pt>
                <c:pt idx="1">
                  <c:v>0.31412673187603213</c:v>
                </c:pt>
                <c:pt idx="2">
                  <c:v>0.24788156977014192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0937984"/>
        <c:axId val="150939520"/>
      </c:barChart>
      <c:catAx>
        <c:axId val="150937984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0939520"/>
        <c:crosses val="autoZero"/>
        <c:auto val="1"/>
        <c:lblAlgn val="ctr"/>
        <c:lblOffset val="100"/>
        <c:noMultiLvlLbl val="0"/>
      </c:catAx>
      <c:valAx>
        <c:axId val="150939520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093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91.6</c:v>
                </c:pt>
                <c:pt idx="1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su target specific</c:v>
                </c:pt>
                <c:pt idx="1">
                  <c:v>Trasmette bene i valori del br</c:v>
                </c:pt>
                <c:pt idx="2">
                  <c:v>Costoso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0.7096774193548393</c:v>
                </c:pt>
                <c:pt idx="1">
                  <c:v>0.38709677419354865</c:v>
                </c:pt>
                <c:pt idx="2">
                  <c:v>0.32258064516129048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1702912"/>
        <c:axId val="150742144"/>
      </c:barChart>
      <c:catAx>
        <c:axId val="151702912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0742144"/>
        <c:crosses val="autoZero"/>
        <c:auto val="1"/>
        <c:lblAlgn val="ctr"/>
        <c:lblOffset val="100"/>
        <c:noMultiLvlLbl val="0"/>
      </c:catAx>
      <c:valAx>
        <c:axId val="150742144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170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su target specifici</c:v>
                </c:pt>
                <c:pt idx="1">
                  <c:v>Garantisce un ampio tempo di attenzione</c:v>
                </c:pt>
                <c:pt idx="2">
                  <c:v>Ha una buona copertura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0.58199999999999996</c:v>
                </c:pt>
                <c:pt idx="1">
                  <c:v>0.31400000000000017</c:v>
                </c:pt>
                <c:pt idx="2">
                  <c:v>0.29900000000000021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0770048"/>
        <c:axId val="150771584"/>
      </c:barChart>
      <c:catAx>
        <c:axId val="150770048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0771584"/>
        <c:crosses val="autoZero"/>
        <c:auto val="1"/>
        <c:lblAlgn val="ctr"/>
        <c:lblOffset val="100"/>
        <c:noMultiLvlLbl val="0"/>
      </c:catAx>
      <c:valAx>
        <c:axId val="150771584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077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La pubblicità è troppo statica</c:v>
                </c:pt>
                <c:pt idx="1">
                  <c:v>La pubblicità è informativa</c:v>
                </c:pt>
                <c:pt idx="2">
                  <c:v>Contiene pubblicità di alto livello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0.33914335915841742</c:v>
                </c:pt>
                <c:pt idx="1">
                  <c:v>0.33080432336213456</c:v>
                </c:pt>
                <c:pt idx="2">
                  <c:v>0.2844109264714918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1622784"/>
        <c:axId val="151624320"/>
      </c:barChart>
      <c:catAx>
        <c:axId val="151622784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1624320"/>
        <c:crosses val="autoZero"/>
        <c:auto val="1"/>
        <c:lblAlgn val="ctr"/>
        <c:lblOffset val="100"/>
        <c:noMultiLvlLbl val="0"/>
      </c:catAx>
      <c:valAx>
        <c:axId val="151624320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162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Foglio1!$A$2:$A$15</c:f>
              <c:strCache>
                <c:ptCount val="14"/>
                <c:pt idx="0">
                  <c:v>TV generalista</c:v>
                </c:pt>
                <c:pt idx="1">
                  <c:v>Periodici</c:v>
                </c:pt>
                <c:pt idx="2">
                  <c:v>Quotidiani</c:v>
                </c:pt>
                <c:pt idx="3">
                  <c:v>Tv satellitari / digitali</c:v>
                </c:pt>
                <c:pt idx="4">
                  <c:v>Radio</c:v>
                </c:pt>
                <c:pt idx="5">
                  <c:v>Internet</c:v>
                </c:pt>
                <c:pt idx="6">
                  <c:v>Out of home</c:v>
                </c:pt>
                <c:pt idx="7">
                  <c:v>Cinema</c:v>
                </c:pt>
                <c:pt idx="8">
                  <c:v>Direct Mail</c:v>
                </c:pt>
                <c:pt idx="9">
                  <c:v>Leaflet/brochure/cartoline/depliant</c:v>
                </c:pt>
                <c:pt idx="10">
                  <c:v>Materiale espositivo / packaging</c:v>
                </c:pt>
                <c:pt idx="11">
                  <c:v>Cataloghi</c:v>
                </c:pt>
                <c:pt idx="12">
                  <c:v>Comunicazione Corporate e Bilanci</c:v>
                </c:pt>
                <c:pt idx="13">
                  <c:v>Directories/elenchi e annuari</c:v>
                </c:pt>
              </c:strCache>
            </c:strRef>
          </c:cat>
          <c:val>
            <c:numRef>
              <c:f>Foglio1!$B$2:$B$15</c:f>
              <c:numCache>
                <c:formatCode>0.0%</c:formatCode>
                <c:ptCount val="14"/>
                <c:pt idx="0">
                  <c:v>0.45200000000000001</c:v>
                </c:pt>
                <c:pt idx="1">
                  <c:v>8.4000000000000047E-2</c:v>
                </c:pt>
                <c:pt idx="2">
                  <c:v>7.5000000000000011E-2</c:v>
                </c:pt>
                <c:pt idx="3">
                  <c:v>7.5000000000000011E-2</c:v>
                </c:pt>
                <c:pt idx="4">
                  <c:v>3.5999999999999997E-2</c:v>
                </c:pt>
                <c:pt idx="5">
                  <c:v>8.1000000000000003E-2</c:v>
                </c:pt>
                <c:pt idx="6">
                  <c:v>1.7000000000000001E-2</c:v>
                </c:pt>
                <c:pt idx="7">
                  <c:v>2.0000000000000013E-3</c:v>
                </c:pt>
                <c:pt idx="8">
                  <c:v>3.0000000000000002E-2</c:v>
                </c:pt>
                <c:pt idx="9">
                  <c:v>7.1999999999999995E-2</c:v>
                </c:pt>
                <c:pt idx="10">
                  <c:v>2.9000000000000001E-2</c:v>
                </c:pt>
                <c:pt idx="11">
                  <c:v>2.7000000000000014E-2</c:v>
                </c:pt>
                <c:pt idx="12">
                  <c:v>1.2999999999999998E-2</c:v>
                </c:pt>
                <c:pt idx="13">
                  <c:v>8.0000000000000071E-3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791424"/>
        <c:axId val="73545216"/>
      </c:barChart>
      <c:catAx>
        <c:axId val="807914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rot="0"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it-IT"/>
          </a:p>
        </c:txPr>
        <c:crossAx val="73545216"/>
        <c:crosses val="autoZero"/>
        <c:auto val="1"/>
        <c:lblAlgn val="ctr"/>
        <c:lblOffset val="100"/>
        <c:noMultiLvlLbl val="0"/>
      </c:catAx>
      <c:valAx>
        <c:axId val="73545216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8079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92.8</c:v>
                </c:pt>
                <c:pt idx="1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Deve essere affiancato ad altr</c:v>
                </c:pt>
                <c:pt idx="1">
                  <c:v>Garantisce alla comunicazione</c:v>
                </c:pt>
                <c:pt idx="2">
                  <c:v>Adatto a qualsiasi tipo di pro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0.38709677419354865</c:v>
                </c:pt>
                <c:pt idx="1">
                  <c:v>0.25806451612903231</c:v>
                </c:pt>
                <c:pt idx="2">
                  <c:v>0.22580645161290333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1875968"/>
        <c:axId val="151877504"/>
      </c:barChart>
      <c:catAx>
        <c:axId val="151875968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1877504"/>
        <c:crosses val="autoZero"/>
        <c:auto val="1"/>
        <c:lblAlgn val="ctr"/>
        <c:lblOffset val="100"/>
        <c:noMultiLvlLbl val="0"/>
      </c:catAx>
      <c:valAx>
        <c:axId val="151877504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187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Se una pubblicità mi interessa, posso conservarla</c:v>
                </c:pt>
                <c:pt idx="1">
                  <c:v>La pubblicità è informativa</c:v>
                </c:pt>
                <c:pt idx="2">
                  <c:v>Mi fa venire voglia di acquistare/informarmi sui prodotti pubblicizzati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0.63027248480646858</c:v>
                </c:pt>
                <c:pt idx="1">
                  <c:v>0.35291017466671876</c:v>
                </c:pt>
                <c:pt idx="2">
                  <c:v>0.33485100535347129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1909504"/>
        <c:axId val="151911040"/>
      </c:barChart>
      <c:catAx>
        <c:axId val="151909504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1911040"/>
        <c:crosses val="autoZero"/>
        <c:auto val="1"/>
        <c:lblAlgn val="ctr"/>
        <c:lblOffset val="100"/>
        <c:noMultiLvlLbl val="0"/>
      </c:catAx>
      <c:valAx>
        <c:axId val="151911040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190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su target specifici</c:v>
                </c:pt>
                <c:pt idx="1">
                  <c:v>Economico</c:v>
                </c:pt>
                <c:pt idx="2">
                  <c:v>Deve essere affiancato ad altri mezzi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0.47100000000000014</c:v>
                </c:pt>
                <c:pt idx="1">
                  <c:v>0.37700000000000017</c:v>
                </c:pt>
                <c:pt idx="2">
                  <c:v>0.35300000000000015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1242624"/>
        <c:axId val="151244160"/>
      </c:barChart>
      <c:catAx>
        <c:axId val="151242624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1244160"/>
        <c:crosses val="autoZero"/>
        <c:auto val="1"/>
        <c:lblAlgn val="ctr"/>
        <c:lblOffset val="100"/>
        <c:noMultiLvlLbl val="0"/>
      </c:catAx>
      <c:valAx>
        <c:axId val="151244160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124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target</c:v>
                </c:pt>
                <c:pt idx="1">
                  <c:v>Affiancato da altri mezzi</c:v>
                </c:pt>
                <c:pt idx="2">
                  <c:v>E' misurabile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0.35500000000000015</c:v>
                </c:pt>
                <c:pt idx="1">
                  <c:v>0.19400000000000001</c:v>
                </c:pt>
                <c:pt idx="2">
                  <c:v>0.19400000000000001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1508096"/>
        <c:axId val="151509632"/>
      </c:barChart>
      <c:catAx>
        <c:axId val="151508096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1509632"/>
        <c:crosses val="autoZero"/>
        <c:auto val="1"/>
        <c:lblAlgn val="ctr"/>
        <c:lblOffset val="100"/>
        <c:noMultiLvlLbl val="0"/>
      </c:catAx>
      <c:valAx>
        <c:axId val="151509632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150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Se una pubblicità mi interessa, posso conservarla</c:v>
                </c:pt>
                <c:pt idx="1">
                  <c:v>Contiene pubblicità mirata a chi utilizza il mezzo</c:v>
                </c:pt>
                <c:pt idx="2">
                  <c:v>Mi permette di saltar la pubblicità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0.48773188896218228</c:v>
                </c:pt>
                <c:pt idx="1">
                  <c:v>0.42107148976058018</c:v>
                </c:pt>
                <c:pt idx="2">
                  <c:v>0.33876343931574815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1537536"/>
        <c:axId val="151539072"/>
      </c:barChart>
      <c:catAx>
        <c:axId val="151537536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1539072"/>
        <c:crosses val="autoZero"/>
        <c:auto val="1"/>
        <c:lblAlgn val="ctr"/>
        <c:lblOffset val="100"/>
        <c:noMultiLvlLbl val="0"/>
      </c:catAx>
      <c:valAx>
        <c:axId val="151539072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153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su target specifici</c:v>
                </c:pt>
                <c:pt idx="1">
                  <c:v>Economico</c:v>
                </c:pt>
                <c:pt idx="2">
                  <c:v>Costoso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0.56200000000000039</c:v>
                </c:pt>
                <c:pt idx="1">
                  <c:v>0.29700000000000021</c:v>
                </c:pt>
                <c:pt idx="2">
                  <c:v>0.23600000000000004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1571072"/>
        <c:axId val="152658304"/>
      </c:barChart>
      <c:catAx>
        <c:axId val="151571072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2658304"/>
        <c:crosses val="autoZero"/>
        <c:auto val="1"/>
        <c:lblAlgn val="ctr"/>
        <c:lblOffset val="100"/>
        <c:noMultiLvlLbl val="0"/>
      </c:catAx>
      <c:valAx>
        <c:axId val="152658304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157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Deve essere affiancato ad altr</c:v>
                </c:pt>
                <c:pt idx="1">
                  <c:v>Efficace</c:v>
                </c:pt>
                <c:pt idx="2">
                  <c:v>Trasmette bene i valori del br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0.29032258064516148</c:v>
                </c:pt>
                <c:pt idx="1">
                  <c:v>0.19354838709677433</c:v>
                </c:pt>
                <c:pt idx="2">
                  <c:v>0.19354838709677433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055168"/>
        <c:axId val="152237184"/>
      </c:barChart>
      <c:catAx>
        <c:axId val="152055168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2237184"/>
        <c:crosses val="autoZero"/>
        <c:auto val="1"/>
        <c:lblAlgn val="ctr"/>
        <c:lblOffset val="100"/>
        <c:noMultiLvlLbl val="0"/>
      </c:catAx>
      <c:valAx>
        <c:axId val="152237184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205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Efficace</c:v>
                </c:pt>
                <c:pt idx="1">
                  <c:v>Costoso</c:v>
                </c:pt>
                <c:pt idx="2">
                  <c:v>Focalizzato su target specifici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0.36200000000000021</c:v>
                </c:pt>
                <c:pt idx="1">
                  <c:v>0.18800000000000008</c:v>
                </c:pt>
                <c:pt idx="2">
                  <c:v>0.17400000000000004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994176"/>
        <c:axId val="152995712"/>
      </c:barChart>
      <c:catAx>
        <c:axId val="152994176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2995712"/>
        <c:crosses val="autoZero"/>
        <c:auto val="1"/>
        <c:lblAlgn val="ctr"/>
        <c:lblOffset val="100"/>
        <c:noMultiLvlLbl val="0"/>
      </c:catAx>
      <c:valAx>
        <c:axId val="152995712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299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Foglio1!$A$2:$A$15</c:f>
              <c:strCache>
                <c:ptCount val="14"/>
                <c:pt idx="0">
                  <c:v>TV generalista</c:v>
                </c:pt>
                <c:pt idx="1">
                  <c:v>Periodici</c:v>
                </c:pt>
                <c:pt idx="2">
                  <c:v>Internet</c:v>
                </c:pt>
                <c:pt idx="3">
                  <c:v>Quotidiani</c:v>
                </c:pt>
                <c:pt idx="4">
                  <c:v>Tv satellitari / digitali</c:v>
                </c:pt>
                <c:pt idx="5">
                  <c:v>Leaflet/brochure/cartoline/depliant</c:v>
                </c:pt>
                <c:pt idx="6">
                  <c:v>Radio</c:v>
                </c:pt>
                <c:pt idx="7">
                  <c:v>Direct Mail</c:v>
                </c:pt>
                <c:pt idx="8">
                  <c:v>Materiale espositivo / packaging</c:v>
                </c:pt>
                <c:pt idx="9">
                  <c:v>Cataloghi</c:v>
                </c:pt>
                <c:pt idx="10">
                  <c:v>Out of home</c:v>
                </c:pt>
                <c:pt idx="11">
                  <c:v>Comunicazione Corporate e Bilanci</c:v>
                </c:pt>
                <c:pt idx="12">
                  <c:v>Directories/elenchi e annuari</c:v>
                </c:pt>
                <c:pt idx="13">
                  <c:v>Cinema</c:v>
                </c:pt>
              </c:strCache>
            </c:strRef>
          </c:cat>
          <c:val>
            <c:numRef>
              <c:f>Foglio1!$B$2:$B$15</c:f>
              <c:numCache>
                <c:formatCode>0.0%</c:formatCode>
                <c:ptCount val="14"/>
                <c:pt idx="0">
                  <c:v>0.45200000000000001</c:v>
                </c:pt>
                <c:pt idx="1">
                  <c:v>8.4000000000000047E-2</c:v>
                </c:pt>
                <c:pt idx="2">
                  <c:v>8.1000000000000003E-2</c:v>
                </c:pt>
                <c:pt idx="3">
                  <c:v>7.5000000000000011E-2</c:v>
                </c:pt>
                <c:pt idx="4">
                  <c:v>7.5000000000000011E-2</c:v>
                </c:pt>
                <c:pt idx="5">
                  <c:v>7.1999999999999995E-2</c:v>
                </c:pt>
                <c:pt idx="6">
                  <c:v>3.5999999999999997E-2</c:v>
                </c:pt>
                <c:pt idx="7">
                  <c:v>3.0000000000000002E-2</c:v>
                </c:pt>
                <c:pt idx="8">
                  <c:v>2.9000000000000001E-2</c:v>
                </c:pt>
                <c:pt idx="9">
                  <c:v>2.7000000000000014E-2</c:v>
                </c:pt>
                <c:pt idx="10">
                  <c:v>1.7000000000000001E-2</c:v>
                </c:pt>
                <c:pt idx="11">
                  <c:v>1.2999999999999998E-2</c:v>
                </c:pt>
                <c:pt idx="12">
                  <c:v>8.0000000000000071E-3</c:v>
                </c:pt>
                <c:pt idx="13">
                  <c:v>2.0000000000000013E-3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3367040"/>
        <c:axId val="83368576"/>
      </c:barChart>
      <c:catAx>
        <c:axId val="833670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83368576"/>
        <c:crosses val="autoZero"/>
        <c:auto val="1"/>
        <c:lblAlgn val="ctr"/>
        <c:lblOffset val="100"/>
        <c:noMultiLvlLbl val="0"/>
      </c:catAx>
      <c:valAx>
        <c:axId val="83368576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8336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97.1</c:v>
                </c:pt>
                <c:pt idx="1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Costoso</c:v>
                </c:pt>
                <c:pt idx="1">
                  <c:v>Deve essere affiancato ad altr</c:v>
                </c:pt>
                <c:pt idx="2">
                  <c:v>Focalizzato su target specific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0.32258064516129048</c:v>
                </c:pt>
                <c:pt idx="1">
                  <c:v>0.29032258064516148</c:v>
                </c:pt>
                <c:pt idx="2">
                  <c:v>0.12903225806451613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360064"/>
        <c:axId val="152361600"/>
      </c:barChart>
      <c:catAx>
        <c:axId val="152360064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2361600"/>
        <c:crosses val="autoZero"/>
        <c:auto val="1"/>
        <c:lblAlgn val="ctr"/>
        <c:lblOffset val="100"/>
        <c:noMultiLvlLbl val="0"/>
      </c:catAx>
      <c:valAx>
        <c:axId val="152361600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23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su target specifici</c:v>
                </c:pt>
                <c:pt idx="1">
                  <c:v>Economico</c:v>
                </c:pt>
                <c:pt idx="2">
                  <c:v>Deve essere affiancato ad altri mezzi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0.35200000000000015</c:v>
                </c:pt>
                <c:pt idx="1">
                  <c:v>0.254</c:v>
                </c:pt>
                <c:pt idx="2">
                  <c:v>0.18800000000000008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385408"/>
        <c:axId val="152386944"/>
      </c:barChart>
      <c:catAx>
        <c:axId val="152385408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2386944"/>
        <c:crosses val="autoZero"/>
        <c:auto val="1"/>
        <c:lblAlgn val="ctr"/>
        <c:lblOffset val="100"/>
        <c:noMultiLvlLbl val="0"/>
      </c:catAx>
      <c:valAx>
        <c:axId val="152386944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238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97</c:v>
                </c:pt>
                <c:pt idx="1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su target specific</c:v>
                </c:pt>
                <c:pt idx="1">
                  <c:v>Deve essere affiancato ad altr</c:v>
                </c:pt>
                <c:pt idx="2">
                  <c:v>Trasmette bene i valori del br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0.29032258064516148</c:v>
                </c:pt>
                <c:pt idx="1">
                  <c:v>0.16129032258064521</c:v>
                </c:pt>
                <c:pt idx="2">
                  <c:v>0.16129032258064521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939904"/>
        <c:axId val="152945792"/>
      </c:barChart>
      <c:catAx>
        <c:axId val="152939904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2945792"/>
        <c:crosses val="autoZero"/>
        <c:auto val="1"/>
        <c:lblAlgn val="ctr"/>
        <c:lblOffset val="100"/>
        <c:noMultiLvlLbl val="0"/>
      </c:catAx>
      <c:valAx>
        <c:axId val="152945792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293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Trasmette bene i valori del brand</c:v>
                </c:pt>
                <c:pt idx="1">
                  <c:v>Focalizzato su target specifici</c:v>
                </c:pt>
                <c:pt idx="2">
                  <c:v>Efficace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0.253</c:v>
                </c:pt>
                <c:pt idx="1">
                  <c:v>0.18900000000000008</c:v>
                </c:pt>
                <c:pt idx="2">
                  <c:v>0.14400000000000004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686400"/>
        <c:axId val="153687936"/>
      </c:barChart>
      <c:catAx>
        <c:axId val="153686400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3687936"/>
        <c:crosses val="autoZero"/>
        <c:auto val="1"/>
        <c:lblAlgn val="ctr"/>
        <c:lblOffset val="100"/>
        <c:noMultiLvlLbl val="0"/>
      </c:catAx>
      <c:valAx>
        <c:axId val="153687936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368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98.7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Focalizzato su target specific</c:v>
                </c:pt>
                <c:pt idx="1">
                  <c:v>Garantisce alla comunicazione</c:v>
                </c:pt>
                <c:pt idx="2">
                  <c:v>Economico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0.19400000000000001</c:v>
                </c:pt>
                <c:pt idx="1">
                  <c:v>0.161</c:v>
                </c:pt>
                <c:pt idx="2">
                  <c:v>0.129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187456"/>
        <c:axId val="153188992"/>
      </c:barChart>
      <c:catAx>
        <c:axId val="153187456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3188992"/>
        <c:crosses val="autoZero"/>
        <c:auto val="1"/>
        <c:lblAlgn val="ctr"/>
        <c:lblOffset val="100"/>
        <c:noMultiLvlLbl val="0"/>
      </c:catAx>
      <c:valAx>
        <c:axId val="153188992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318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Economico</c:v>
                </c:pt>
                <c:pt idx="1">
                  <c:v>Deve essere affiancato ad altri mezzi</c:v>
                </c:pt>
                <c:pt idx="2">
                  <c:v>Adatto a qualsiasi tipo di prodotto/servizio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0.11799999999999998</c:v>
                </c:pt>
                <c:pt idx="1">
                  <c:v>9.0000000000000024E-2</c:v>
                </c:pt>
                <c:pt idx="2">
                  <c:v>5.9000000000000018E-2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229184"/>
        <c:axId val="153230720"/>
      </c:barChart>
      <c:catAx>
        <c:axId val="153229184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100" b="0"/>
            </a:pPr>
            <a:endParaRPr lang="it-IT"/>
          </a:p>
        </c:txPr>
        <c:crossAx val="153230720"/>
        <c:crosses val="autoZero"/>
        <c:auto val="1"/>
        <c:lblAlgn val="ctr"/>
        <c:lblOffset val="100"/>
        <c:noMultiLvlLbl val="0"/>
      </c:catAx>
      <c:valAx>
        <c:axId val="153230720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322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explosion val="10"/>
            <c:spPr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2° trim.</c:v>
                </c:pt>
                <c:pt idx="1">
                  <c:v>1°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99.2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5"/>
          <c:dPt>
            <c:idx val="0"/>
            <c:bubble3D val="0"/>
            <c:explosion val="7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carta</c:v>
                </c:pt>
                <c:pt idx="1">
                  <c:v>altro</c:v>
                </c:pt>
              </c:strCache>
            </c:strRef>
          </c:cat>
          <c:val>
            <c:numRef>
              <c:f>Foglio1!$B$2:$B$3</c:f>
              <c:numCache>
                <c:formatCode>#,##0.0%</c:formatCode>
                <c:ptCount val="2"/>
                <c:pt idx="0">
                  <c:v>0.66200000000000037</c:v>
                </c:pt>
                <c:pt idx="1">
                  <c:v>0.33800000000000024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5"/>
          <c:dPt>
            <c:idx val="0"/>
            <c:bubble3D val="0"/>
            <c:explosion val="7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explosion val="8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carta</c:v>
                </c:pt>
                <c:pt idx="1">
                  <c:v>altro</c:v>
                </c:pt>
              </c:strCache>
            </c:strRef>
          </c:cat>
          <c:val>
            <c:numRef>
              <c:f>Foglio1!$B$2:$B$3</c:f>
              <c:numCache>
                <c:formatCode>#,##0.0%</c:formatCode>
                <c:ptCount val="2"/>
                <c:pt idx="0">
                  <c:v>0.66200000000000037</c:v>
                </c:pt>
                <c:pt idx="1">
                  <c:v>0.33800000000000024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5"/>
          <c:dPt>
            <c:idx val="0"/>
            <c:bubble3D val="0"/>
            <c:explosion val="7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explosion val="8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cat>
            <c:strRef>
              <c:f>Foglio1!$A$2:$A$3</c:f>
              <c:strCache>
                <c:ptCount val="2"/>
                <c:pt idx="0">
                  <c:v>carta</c:v>
                </c:pt>
                <c:pt idx="1">
                  <c:v>altro</c:v>
                </c:pt>
              </c:strCache>
            </c:strRef>
          </c:cat>
          <c:val>
            <c:numRef>
              <c:f>Foglio1!$B$2:$B$3</c:f>
              <c:numCache>
                <c:formatCode>#,##0.0%</c:formatCode>
                <c:ptCount val="2"/>
                <c:pt idx="0">
                  <c:v>0.66200000000000037</c:v>
                </c:pt>
                <c:pt idx="1">
                  <c:v>0.33800000000000024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In aumento</c:v>
                </c:pt>
                <c:pt idx="1">
                  <c:v>Stabili</c:v>
                </c:pt>
                <c:pt idx="2">
                  <c:v>In diminuzione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0.11799999999999998</c:v>
                </c:pt>
                <c:pt idx="1">
                  <c:v>0.68100000000000005</c:v>
                </c:pt>
                <c:pt idx="2">
                  <c:v>0.20100000000000001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640320"/>
        <c:axId val="154023040"/>
      </c:barChart>
      <c:catAx>
        <c:axId val="153640320"/>
        <c:scaling>
          <c:orientation val="maxMin"/>
        </c:scaling>
        <c:delete val="0"/>
        <c:axPos val="l"/>
        <c:majorTickMark val="out"/>
        <c:minorTickMark val="none"/>
        <c:tickLblPos val="none"/>
        <c:crossAx val="154023040"/>
        <c:crosses val="autoZero"/>
        <c:auto val="1"/>
        <c:lblAlgn val="ctr"/>
        <c:lblOffset val="100"/>
        <c:noMultiLvlLbl val="0"/>
      </c:catAx>
      <c:valAx>
        <c:axId val="154023040"/>
        <c:scaling>
          <c:orientation val="minMax"/>
          <c:max val="1"/>
        </c:scaling>
        <c:delete val="0"/>
        <c:axPos val="t"/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364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Aumenteranno</c:v>
                </c:pt>
                <c:pt idx="1">
                  <c:v>Rimarranno invariati</c:v>
                </c:pt>
                <c:pt idx="2">
                  <c:v>Diminuiranno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3.272007510830148E-2</c:v>
                </c:pt>
                <c:pt idx="1">
                  <c:v>0.78888163187983162</c:v>
                </c:pt>
                <c:pt idx="2">
                  <c:v>0.17839829301186833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44832"/>
        <c:axId val="153946368"/>
      </c:barChart>
      <c:catAx>
        <c:axId val="153944832"/>
        <c:scaling>
          <c:orientation val="maxMin"/>
        </c:scaling>
        <c:delete val="0"/>
        <c:axPos val="l"/>
        <c:majorTickMark val="out"/>
        <c:minorTickMark val="none"/>
        <c:tickLblPos val="none"/>
        <c:spPr>
          <a:ln>
            <a:noFill/>
          </a:ln>
        </c:spPr>
        <c:crossAx val="153946368"/>
        <c:crosses val="autoZero"/>
        <c:auto val="1"/>
        <c:lblAlgn val="ctr"/>
        <c:lblOffset val="100"/>
        <c:noMultiLvlLbl val="0"/>
      </c:catAx>
      <c:valAx>
        <c:axId val="153946368"/>
        <c:scaling>
          <c:orientation val="minMax"/>
          <c:max val="1"/>
        </c:scaling>
        <c:delete val="0"/>
        <c:axPos val="t"/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15394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5"/>
          <c:dPt>
            <c:idx val="0"/>
            <c:bubble3D val="0"/>
            <c:explosion val="7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explosion val="8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explosion val="5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strRef>
              <c:f>Foglio1!$A$2:$A$4</c:f>
              <c:strCache>
                <c:ptCount val="3"/>
                <c:pt idx="0">
                  <c:v>Esclusivamente su supporti e mezzi cartacei, quali quotidiani, periodici, volantini, brochure, cataloghi, materiale espo</c:v>
                </c:pt>
                <c:pt idx="1">
                  <c:v>Sia su supporti e mezzi cartacei, quali quotidiani, periodici, volantini,… che su altri mezzi, quali TV, radio, internet</c:v>
                </c:pt>
                <c:pt idx="2">
                  <c:v>Esclusivamente su mezzi e supporti diversi da quelli cartacei, quindi TV, radio, internet,…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8.9724226313195224E-2</c:v>
                </c:pt>
                <c:pt idx="1">
                  <c:v>0.87168758415956404</c:v>
                </c:pt>
                <c:pt idx="2">
                  <c:v>3.8588189527240961E-2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6245045644279064"/>
                  <c:y val="1.998517593485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527934847066064"/>
                  <c:y val="2.982488536256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VALUTAZIONI "COMMERCIALI"</c:v>
                </c:pt>
                <c:pt idx="1">
                  <c:v>VALUTAZIONI "COMUNICAZIONALI"</c:v>
                </c:pt>
              </c:strCache>
            </c:strRef>
          </c:cat>
          <c:val>
            <c:numRef>
              <c:f>Foglio1!$B$2:$B$3</c:f>
              <c:numCache>
                <c:formatCode>#,##0.0%</c:formatCode>
                <c:ptCount val="2"/>
                <c:pt idx="0">
                  <c:v>0.79100000000000004</c:v>
                </c:pt>
                <c:pt idx="1">
                  <c:v>0.77900000000000036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89977600"/>
        <c:axId val="89979136"/>
        <c:axId val="0"/>
      </c:bar3DChart>
      <c:catAx>
        <c:axId val="89977600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sz="1200" b="1"/>
            </a:pPr>
            <a:endParaRPr lang="it-IT"/>
          </a:p>
        </c:txPr>
        <c:crossAx val="89979136"/>
        <c:crosses val="autoZero"/>
        <c:auto val="1"/>
        <c:lblAlgn val="ctr"/>
        <c:lblOffset val="100"/>
        <c:noMultiLvlLbl val="0"/>
      </c:catAx>
      <c:valAx>
        <c:axId val="89979136"/>
        <c:scaling>
          <c:orientation val="minMax"/>
          <c:max val="1"/>
        </c:scaling>
        <c:delete val="0"/>
        <c:axPos val="t"/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8997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8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Incremento delle vendite</c:v>
                </c:pt>
                <c:pt idx="1">
                  <c:v>Fidelizzazione clientela</c:v>
                </c:pt>
                <c:pt idx="2">
                  <c:v>Incremento quote di mercato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0.52807365969628184</c:v>
                </c:pt>
                <c:pt idx="1">
                  <c:v>0.36425980488388271</c:v>
                </c:pt>
                <c:pt idx="2">
                  <c:v>0.3479197182110525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106496"/>
        <c:axId val="98247040"/>
      </c:barChart>
      <c:catAx>
        <c:axId val="901064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2"/>
                </a:solidFill>
              </a:defRPr>
            </a:pPr>
            <a:endParaRPr lang="it-IT"/>
          </a:p>
        </c:txPr>
        <c:crossAx val="98247040"/>
        <c:crosses val="autoZero"/>
        <c:auto val="1"/>
        <c:lblAlgn val="ctr"/>
        <c:lblOffset val="100"/>
        <c:noMultiLvlLbl val="0"/>
      </c:catAx>
      <c:valAx>
        <c:axId val="98247040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9010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8"/>
              <c:delete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Generazione di brand awareness su target specifici</c:v>
                </c:pt>
                <c:pt idx="1">
                  <c:v>Generare autorevolezza/credibilità</c:v>
                </c:pt>
                <c:pt idx="2">
                  <c:v>Awareness di messaggio</c:v>
                </c:pt>
              </c:strCache>
            </c:strRef>
          </c:cat>
          <c:val>
            <c:numRef>
              <c:f>Foglio1!$B$2:$B$4</c:f>
              <c:numCache>
                <c:formatCode>#,##0.0%</c:formatCode>
                <c:ptCount val="3"/>
                <c:pt idx="0">
                  <c:v>0.60202636824190747</c:v>
                </c:pt>
                <c:pt idx="1">
                  <c:v>0.31800000000000017</c:v>
                </c:pt>
                <c:pt idx="2">
                  <c:v>0.222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8308096"/>
        <c:axId val="98309632"/>
      </c:barChart>
      <c:catAx>
        <c:axId val="983080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2"/>
                </a:solidFill>
              </a:defRPr>
            </a:pPr>
            <a:endParaRPr lang="it-IT"/>
          </a:p>
        </c:txPr>
        <c:crossAx val="98309632"/>
        <c:crosses val="autoZero"/>
        <c:auto val="1"/>
        <c:lblAlgn val="ctr"/>
        <c:lblOffset val="100"/>
        <c:noMultiLvlLbl val="0"/>
      </c:catAx>
      <c:valAx>
        <c:axId val="98309632"/>
        <c:scaling>
          <c:orientation val="minMax"/>
          <c:max val="1"/>
        </c:scaling>
        <c:delete val="0"/>
        <c:axPos val="t"/>
        <c:majorGridlines>
          <c:spPr>
            <a:ln>
              <a:noFill/>
            </a:ln>
          </c:spPr>
        </c:majorGridlines>
        <c:numFmt formatCode="#,##0.0%" sourceLinked="1"/>
        <c:majorTickMark val="out"/>
        <c:minorTickMark val="none"/>
        <c:tickLblPos val="none"/>
        <c:spPr>
          <a:ln>
            <a:noFill/>
          </a:ln>
        </c:spPr>
        <c:crossAx val="9830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80" y="1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96FF6D2E-3BF3-4BC8-95DF-C82A04EAA14E}" type="datetimeFigureOut">
              <a:rPr lang="it-IT" smtClean="0"/>
              <a:pPr/>
              <a:t>06/12/2012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3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80" y="9378825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37A3E58-9F7D-49A9-AC91-F803457CFE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53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19729" y="751663"/>
            <a:ext cx="4486764" cy="37046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559" tIns="43780" rIns="87559" bIns="43780" anchor="ctr"/>
          <a:lstStyle/>
          <a:p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72151" y="4693150"/>
            <a:ext cx="5356792" cy="4416805"/>
          </a:xfrm>
          <a:noFill/>
        </p:spPr>
        <p:txBody>
          <a:bodyPr wrap="none" lIns="90764" tIns="45383" rIns="90764" bIns="45383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97" tIns="45699" rIns="91397" bIns="45699"/>
          <a:lstStyle>
            <a:lvl1pPr marL="0" indent="0" algn="ctr">
              <a:buNone/>
              <a:defRPr/>
            </a:lvl1pPr>
            <a:lvl2pPr marL="456988" indent="0" algn="ctr">
              <a:buNone/>
              <a:defRPr/>
            </a:lvl2pPr>
            <a:lvl3pPr marL="913977" indent="0" algn="ctr">
              <a:buNone/>
              <a:defRPr/>
            </a:lvl3pPr>
            <a:lvl4pPr marL="1370970" indent="0" algn="ctr">
              <a:buNone/>
              <a:defRPr/>
            </a:lvl4pPr>
            <a:lvl5pPr marL="1827959" indent="0" algn="ctr">
              <a:buNone/>
              <a:defRPr/>
            </a:lvl5pPr>
            <a:lvl6pPr marL="2284947" indent="0" algn="ctr">
              <a:buNone/>
              <a:defRPr/>
            </a:lvl6pPr>
            <a:lvl7pPr marL="2741939" indent="0" algn="ctr">
              <a:buNone/>
              <a:defRPr/>
            </a:lvl7pPr>
            <a:lvl8pPr marL="3198924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505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eaVert" lIns="91397" tIns="45699" rIns="91397" bIns="4569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3327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0209"/>
            <a:ext cx="2057400" cy="45259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9"/>
            <a:ext cx="6019800" cy="4525963"/>
          </a:xfrm>
          <a:prstGeom prst="rect">
            <a:avLst/>
          </a:prstGeom>
        </p:spPr>
        <p:txBody>
          <a:bodyPr vert="eaVert" lIns="91397" tIns="45699" rIns="91397" bIns="4569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6489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7076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70765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88" indent="0" algn="ctr">
              <a:buNone/>
              <a:defRPr/>
            </a:lvl2pPr>
            <a:lvl3pPr marL="913977" indent="0" algn="ctr">
              <a:buNone/>
              <a:defRPr/>
            </a:lvl3pPr>
            <a:lvl4pPr marL="1370970" indent="0" algn="ctr">
              <a:buNone/>
              <a:defRPr/>
            </a:lvl4pPr>
            <a:lvl5pPr marL="1827959" indent="0" algn="ctr">
              <a:buNone/>
              <a:defRPr/>
            </a:lvl5pPr>
            <a:lvl6pPr marL="2284947" indent="0" algn="ctr">
              <a:buNone/>
              <a:defRPr/>
            </a:lvl6pPr>
            <a:lvl7pPr marL="2741939" indent="0" algn="ctr">
              <a:buNone/>
              <a:defRPr/>
            </a:lvl7pPr>
            <a:lvl8pPr marL="3198924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0D28D-DF11-49AB-90AA-163F1C4596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A9535-7A80-43FE-BC4B-6AC50C33B6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7" indent="0">
              <a:buNone/>
              <a:defRPr sz="1600"/>
            </a:lvl3pPr>
            <a:lvl4pPr marL="1370970" indent="0">
              <a:buNone/>
              <a:defRPr sz="1400"/>
            </a:lvl4pPr>
            <a:lvl5pPr marL="1827959" indent="0">
              <a:buNone/>
              <a:defRPr sz="1400"/>
            </a:lvl5pPr>
            <a:lvl6pPr marL="2284947" indent="0">
              <a:buNone/>
              <a:defRPr sz="1400"/>
            </a:lvl6pPr>
            <a:lvl7pPr marL="2741939" indent="0">
              <a:buNone/>
              <a:defRPr sz="1400"/>
            </a:lvl7pPr>
            <a:lvl8pPr marL="3198924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A2251-8B89-4059-8C8F-902626C40A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9" y="1600201"/>
            <a:ext cx="402431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3913" y="1600201"/>
            <a:ext cx="40259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2616-9D31-44B4-A668-360524D3AA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E0D3-7E8F-4111-BE5B-A01ECD733F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3DA7-691C-426C-9703-4A67A7EFA2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lIns="91397" tIns="45699" rIns="91397" bIns="4569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7259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57566-11E1-4091-A82A-2863CC7258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342A-946C-458E-B0E9-47AEDC579B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A8681-E50D-4402-9264-9E4CFCB85A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68327-DE91-46CA-AC1A-5AF534DC54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0350" y="128588"/>
            <a:ext cx="2049463" cy="59705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0750" cy="59705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6BC80-0744-4A23-9BD5-2197017A0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1" y="128588"/>
            <a:ext cx="8202613" cy="59705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3A21-793A-4D25-92EF-C3BA0E0439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lIns="91397" tIns="45699" rIns="91397" bIns="45699"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7" indent="0">
              <a:buNone/>
              <a:defRPr sz="1600"/>
            </a:lvl3pPr>
            <a:lvl4pPr marL="1370970" indent="0">
              <a:buNone/>
              <a:defRPr sz="1400"/>
            </a:lvl4pPr>
            <a:lvl5pPr marL="1827959" indent="0">
              <a:buNone/>
              <a:defRPr sz="1400"/>
            </a:lvl5pPr>
            <a:lvl6pPr marL="2284947" indent="0">
              <a:buNone/>
              <a:defRPr sz="1400"/>
            </a:lvl6pPr>
            <a:lvl7pPr marL="2741939" indent="0">
              <a:buNone/>
              <a:defRPr sz="1400"/>
            </a:lvl7pPr>
            <a:lvl8pPr marL="3198924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115098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  <a:prstGeom prst="rect">
            <a:avLst/>
          </a:prstGeom>
        </p:spPr>
        <p:txBody>
          <a:bodyPr lIns="91397" tIns="45699" rIns="91397" bIns="4569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  <a:prstGeom prst="rect">
            <a:avLst/>
          </a:prstGeom>
        </p:spPr>
        <p:txBody>
          <a:bodyPr lIns="91397" tIns="45699" rIns="91397" bIns="4569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7880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7" tIns="45699" rIns="91397" bIns="45699"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7" tIns="45699" rIns="91397" bIns="4569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7" tIns="45699" rIns="91397" bIns="45699"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7" tIns="45699" rIns="91397" bIns="4569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7833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1921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5462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  <a:prstGeom prst="rect">
            <a:avLst/>
          </a:prstGeom>
        </p:spPr>
        <p:txBody>
          <a:bodyPr lIns="91397" tIns="45699" rIns="91397" bIns="4569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7" tIns="45699" rIns="91397" bIns="45699"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332618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7" tIns="45699" rIns="91397" bIns="45699"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pPr lvl="0"/>
            <a:endParaRPr lang="it-IT" noProof="0">
              <a:sym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7" tIns="45699" rIns="91397" bIns="45699"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50712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87459" y="3276600"/>
            <a:ext cx="707231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701" tIns="18701" rIns="61257" bIns="18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72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/>
  <p:txStyles>
    <p:titleStyle>
      <a:lvl1pPr marL="23802" indent="-23802" algn="l" defTabSz="672789" rtl="0" eaLnBrk="0" fontAlgn="base" hangingPunct="0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+mj-lt"/>
          <a:ea typeface="+mj-ea"/>
          <a:cs typeface="+mj-cs"/>
          <a:sym typeface="Arial" pitchFamily="34" charset="0"/>
        </a:defRPr>
      </a:lvl1pPr>
      <a:lvl2pPr marL="23802" indent="-23802" algn="l" defTabSz="672789" rtl="0" eaLnBrk="0" fontAlgn="base" hangingPunct="0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ea typeface="MS PGothic"/>
          <a:cs typeface="MS PGothic"/>
          <a:sym typeface="Arial" pitchFamily="34" charset="0"/>
        </a:defRPr>
      </a:lvl2pPr>
      <a:lvl3pPr marL="23802" indent="-23802" algn="l" defTabSz="672789" rtl="0" eaLnBrk="0" fontAlgn="base" hangingPunct="0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ea typeface="MS PGothic"/>
          <a:cs typeface="MS PGothic"/>
          <a:sym typeface="Arial" pitchFamily="34" charset="0"/>
        </a:defRPr>
      </a:lvl3pPr>
      <a:lvl4pPr marL="23802" indent="-23802" algn="l" defTabSz="672789" rtl="0" eaLnBrk="0" fontAlgn="base" hangingPunct="0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ea typeface="MS PGothic"/>
          <a:cs typeface="MS PGothic"/>
          <a:sym typeface="Arial" pitchFamily="34" charset="0"/>
        </a:defRPr>
      </a:lvl4pPr>
      <a:lvl5pPr marL="23802" indent="-23802" algn="l" defTabSz="672789" rtl="0" eaLnBrk="0" fontAlgn="base" hangingPunct="0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ea typeface="MS PGothic"/>
          <a:cs typeface="MS PGothic"/>
          <a:sym typeface="Arial" pitchFamily="34" charset="0"/>
        </a:defRPr>
      </a:lvl5pPr>
      <a:lvl6pPr marL="480792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ea typeface="MS PGothic"/>
          <a:cs typeface="MS PGothic"/>
          <a:sym typeface="Arial" pitchFamily="34" charset="0"/>
        </a:defRPr>
      </a:lvl6pPr>
      <a:lvl7pPr marL="937781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ea typeface="MS PGothic"/>
          <a:cs typeface="MS PGothic"/>
          <a:sym typeface="Arial" pitchFamily="34" charset="0"/>
        </a:defRPr>
      </a:lvl7pPr>
      <a:lvl8pPr marL="1394773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ea typeface="MS PGothic"/>
          <a:cs typeface="MS PGothic"/>
          <a:sym typeface="Arial" pitchFamily="34" charset="0"/>
        </a:defRPr>
      </a:lvl8pPr>
      <a:lvl9pPr marL="1851759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ea typeface="MS PGothic"/>
          <a:cs typeface="MS PGothic"/>
          <a:sym typeface="Arial" pitchFamily="34" charset="0"/>
        </a:defRPr>
      </a:lvl9pPr>
    </p:titleStyle>
    <p:bodyStyle>
      <a:lvl1pPr marL="252296" indent="-252296" algn="l" defTabSz="672789" rtl="0" eaLnBrk="0" fontAlgn="base" hangingPunct="0">
        <a:spcBef>
          <a:spcPts val="888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196760" indent="-196760" algn="l" defTabSz="672789" rtl="0" eaLnBrk="0" fontAlgn="base" hangingPunct="0">
        <a:spcBef>
          <a:spcPts val="888"/>
        </a:spcBef>
        <a:spcAft>
          <a:spcPct val="0"/>
        </a:spcAft>
        <a:buClr>
          <a:srgbClr val="154C8F"/>
        </a:buClr>
        <a:buSzPct val="100000"/>
        <a:buFont typeface="Lucida Grande"/>
        <a:buChar char="‣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391933" indent="-195173" algn="l" defTabSz="672789" rtl="0" eaLnBrk="0" fontAlgn="base" hangingPunct="0">
        <a:spcBef>
          <a:spcPts val="888"/>
        </a:spcBef>
        <a:spcAft>
          <a:spcPct val="0"/>
        </a:spcAft>
        <a:buSzPct val="100000"/>
        <a:buFont typeface="Lucida Grande"/>
        <a:buChar char="‣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588693" indent="-196760" algn="l" defTabSz="672789" rtl="0" eaLnBrk="0" fontAlgn="base" hangingPunct="0">
        <a:spcBef>
          <a:spcPts val="888"/>
        </a:spcBef>
        <a:spcAft>
          <a:spcPct val="0"/>
        </a:spcAft>
        <a:buSzPct val="110000"/>
        <a:buFont typeface="Lucida Grande"/>
        <a:buChar char="‣"/>
        <a:defRPr sz="13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588693" indent="-196760" algn="l" defTabSz="672789" rtl="0" eaLnBrk="0" fontAlgn="base" hangingPunct="0">
        <a:spcBef>
          <a:spcPts val="888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1045679" indent="-196760" algn="l" defTabSz="672789" rtl="0" fontAlgn="base">
        <a:spcBef>
          <a:spcPts val="888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6pPr>
      <a:lvl7pPr marL="1502670" indent="-196760" algn="l" defTabSz="672789" rtl="0" fontAlgn="base">
        <a:spcBef>
          <a:spcPts val="888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7pPr>
      <a:lvl8pPr marL="1959660" indent="-196760" algn="l" defTabSz="672789" rtl="0" fontAlgn="base">
        <a:spcBef>
          <a:spcPts val="888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8pPr>
      <a:lvl9pPr marL="2416651" indent="-196760" algn="l" defTabSz="672789" rtl="0" fontAlgn="base">
        <a:spcBef>
          <a:spcPts val="888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9pPr>
    </p:bodyStyle>
    <p:otherStyle>
      <a:defPPr>
        <a:defRPr lang="it-IT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87459" y="3276600"/>
            <a:ext cx="707231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699" tIns="18699" rIns="61251" bIns="18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6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ransition>
    <p:wipe dir="r"/>
  </p:transition>
  <p:txStyles>
    <p:titleStyle>
      <a:lvl1pPr marL="23802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+mj-lt"/>
          <a:ea typeface="+mj-ea"/>
          <a:cs typeface="+mj-cs"/>
          <a:sym typeface="Arial" pitchFamily="34" charset="0"/>
        </a:defRPr>
      </a:lvl1pPr>
      <a:lvl2pPr marL="23802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sym typeface="Arial" pitchFamily="34" charset="0"/>
        </a:defRPr>
      </a:lvl2pPr>
      <a:lvl3pPr marL="23802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sym typeface="Arial" pitchFamily="34" charset="0"/>
        </a:defRPr>
      </a:lvl3pPr>
      <a:lvl4pPr marL="23802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sym typeface="Arial" pitchFamily="34" charset="0"/>
        </a:defRPr>
      </a:lvl4pPr>
      <a:lvl5pPr marL="23802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sym typeface="Arial" pitchFamily="34" charset="0"/>
        </a:defRPr>
      </a:lvl5pPr>
      <a:lvl6pPr marL="480792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sym typeface="Arial" pitchFamily="34" charset="0"/>
        </a:defRPr>
      </a:lvl6pPr>
      <a:lvl7pPr marL="937781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sym typeface="Arial" pitchFamily="34" charset="0"/>
        </a:defRPr>
      </a:lvl7pPr>
      <a:lvl8pPr marL="1394773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sym typeface="Arial" pitchFamily="34" charset="0"/>
        </a:defRPr>
      </a:lvl8pPr>
      <a:lvl9pPr marL="1851759" indent="-23802" algn="l" defTabSz="672789" rtl="0" fontAlgn="base">
        <a:spcBef>
          <a:spcPct val="0"/>
        </a:spcBef>
        <a:spcAft>
          <a:spcPct val="0"/>
        </a:spcAft>
        <a:defRPr sz="3200">
          <a:solidFill>
            <a:srgbClr val="154C8F"/>
          </a:solidFill>
          <a:latin typeface="Arial" pitchFamily="34" charset="0"/>
          <a:sym typeface="Arial" pitchFamily="34" charset="0"/>
        </a:defRPr>
      </a:lvl9pPr>
    </p:titleStyle>
    <p:bodyStyle>
      <a:lvl1pPr marL="252296" indent="-252296" algn="l" defTabSz="672789" rtl="0" fontAlgn="base">
        <a:spcBef>
          <a:spcPts val="875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196760" indent="-196760" algn="l" defTabSz="672789" rtl="0" fontAlgn="base">
        <a:spcBef>
          <a:spcPts val="875"/>
        </a:spcBef>
        <a:spcAft>
          <a:spcPct val="0"/>
        </a:spcAft>
        <a:buClr>
          <a:srgbClr val="154C8F"/>
        </a:buClr>
        <a:buSzPct val="100000"/>
        <a:buFont typeface="Lucida Grande"/>
        <a:buChar char="‣"/>
        <a:defRPr>
          <a:solidFill>
            <a:schemeClr val="tx1"/>
          </a:solidFill>
          <a:latin typeface="+mn-lt"/>
          <a:sym typeface="Arial" pitchFamily="34" charset="0"/>
        </a:defRPr>
      </a:lvl2pPr>
      <a:lvl3pPr marL="391933" indent="-195173" algn="l" defTabSz="672789" rtl="0" fontAlgn="base">
        <a:spcBef>
          <a:spcPts val="875"/>
        </a:spcBef>
        <a:spcAft>
          <a:spcPct val="0"/>
        </a:spcAft>
        <a:buSzPct val="100000"/>
        <a:buFont typeface="Lucida Grande"/>
        <a:buChar char="‣"/>
        <a:defRPr>
          <a:solidFill>
            <a:schemeClr val="tx1"/>
          </a:solidFill>
          <a:latin typeface="+mn-lt"/>
          <a:sym typeface="Arial" pitchFamily="34" charset="0"/>
        </a:defRPr>
      </a:lvl3pPr>
      <a:lvl4pPr marL="588693" indent="-196760" algn="l" defTabSz="672789" rtl="0" fontAlgn="base">
        <a:spcBef>
          <a:spcPts val="875"/>
        </a:spcBef>
        <a:spcAft>
          <a:spcPct val="0"/>
        </a:spcAft>
        <a:buSzPct val="110000"/>
        <a:buFont typeface="Lucida Grande"/>
        <a:buChar char="‣"/>
        <a:defRPr sz="1300">
          <a:solidFill>
            <a:schemeClr val="tx1"/>
          </a:solidFill>
          <a:latin typeface="+mn-lt"/>
          <a:sym typeface="Arial" pitchFamily="34" charset="0"/>
        </a:defRPr>
      </a:lvl4pPr>
      <a:lvl5pPr marL="588693" indent="-196760" algn="l" defTabSz="672789" rtl="0" fontAlgn="base">
        <a:spcBef>
          <a:spcPts val="875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sym typeface="Arial" pitchFamily="34" charset="0"/>
        </a:defRPr>
      </a:lvl5pPr>
      <a:lvl6pPr marL="1045679" indent="-196760" algn="l" defTabSz="672789" rtl="0" fontAlgn="base">
        <a:spcBef>
          <a:spcPts val="875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sym typeface="Arial" pitchFamily="34" charset="0"/>
        </a:defRPr>
      </a:lvl6pPr>
      <a:lvl7pPr marL="1502670" indent="-196760" algn="l" defTabSz="672789" rtl="0" fontAlgn="base">
        <a:spcBef>
          <a:spcPts val="875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sym typeface="Arial" pitchFamily="34" charset="0"/>
        </a:defRPr>
      </a:lvl7pPr>
      <a:lvl8pPr marL="1959660" indent="-196760" algn="l" defTabSz="672789" rtl="0" fontAlgn="base">
        <a:spcBef>
          <a:spcPts val="875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sym typeface="Arial" pitchFamily="34" charset="0"/>
        </a:defRPr>
      </a:lvl8pPr>
      <a:lvl9pPr marL="2416651" indent="-196760" algn="l" defTabSz="672789" rtl="0" fontAlgn="base">
        <a:spcBef>
          <a:spcPts val="875"/>
        </a:spcBef>
        <a:spcAft>
          <a:spcPct val="0"/>
        </a:spcAft>
        <a:buClr>
          <a:srgbClr val="53616A"/>
        </a:buClr>
        <a:buSzPct val="100000"/>
        <a:buFont typeface="Arial" pitchFamily="34" charset="0"/>
        <a:buChar char="-"/>
        <a:defRPr sz="1300">
          <a:solidFill>
            <a:schemeClr val="tx1"/>
          </a:solidFill>
          <a:latin typeface="+mn-lt"/>
          <a:sym typeface="Arial" pitchFamily="34" charset="0"/>
        </a:defRPr>
      </a:lvl9pPr>
    </p:bodyStyle>
    <p:otherStyle>
      <a:defPPr>
        <a:defRPr lang="it-IT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28589"/>
            <a:ext cx="82026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57" tIns="46779" rIns="89957" bIns="46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1"/>
            <a:ext cx="8202613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57" tIns="46779" rIns="89957" bIns="46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1" y="6245225"/>
            <a:ext cx="21066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7" tIns="46779" rIns="89957" bIns="46779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468" algn="l"/>
                <a:tab pos="896524" algn="l"/>
                <a:tab pos="1345579" algn="l"/>
                <a:tab pos="1794635" algn="l"/>
                <a:tab pos="2243690" algn="l"/>
                <a:tab pos="2692746" algn="l"/>
                <a:tab pos="3141801" algn="l"/>
                <a:tab pos="3590858" algn="l"/>
                <a:tab pos="4039912" algn="l"/>
                <a:tab pos="4488969" algn="l"/>
                <a:tab pos="4938025" algn="l"/>
                <a:tab pos="5387079" algn="l"/>
                <a:tab pos="5836134" algn="l"/>
                <a:tab pos="6285190" algn="l"/>
                <a:tab pos="6734248" algn="l"/>
                <a:tab pos="7183306" algn="l"/>
                <a:tab pos="7632357" algn="l"/>
                <a:tab pos="8081413" algn="l"/>
                <a:tab pos="8530470" algn="l"/>
                <a:tab pos="8979528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9" y="6245225"/>
            <a:ext cx="28686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7" tIns="46779" rIns="89957" bIns="46779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468" algn="l"/>
                <a:tab pos="896524" algn="l"/>
                <a:tab pos="1345579" algn="l"/>
                <a:tab pos="1794635" algn="l"/>
                <a:tab pos="2243690" algn="l"/>
                <a:tab pos="2692746" algn="l"/>
                <a:tab pos="3141801" algn="l"/>
                <a:tab pos="3590858" algn="l"/>
                <a:tab pos="4039912" algn="l"/>
                <a:tab pos="4488969" algn="l"/>
                <a:tab pos="4938025" algn="l"/>
                <a:tab pos="5387079" algn="l"/>
                <a:tab pos="5836134" algn="l"/>
                <a:tab pos="6285190" algn="l"/>
                <a:tab pos="6734248" algn="l"/>
                <a:tab pos="7183306" algn="l"/>
                <a:tab pos="7632357" algn="l"/>
                <a:tab pos="8081413" algn="l"/>
                <a:tab pos="8530470" algn="l"/>
                <a:tab pos="8979528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66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57" tIns="46779" rIns="89957" bIns="46779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468" algn="l"/>
                <a:tab pos="896524" algn="l"/>
                <a:tab pos="1345579" algn="l"/>
                <a:tab pos="1794635" algn="l"/>
                <a:tab pos="2243690" algn="l"/>
                <a:tab pos="2692746" algn="l"/>
                <a:tab pos="3141801" algn="l"/>
                <a:tab pos="3590858" algn="l"/>
                <a:tab pos="4039912" algn="l"/>
                <a:tab pos="4488969" algn="l"/>
                <a:tab pos="4938025" algn="l"/>
                <a:tab pos="5387079" algn="l"/>
                <a:tab pos="5836134" algn="l"/>
                <a:tab pos="6285190" algn="l"/>
                <a:tab pos="6734248" algn="l"/>
                <a:tab pos="7183306" algn="l"/>
                <a:tab pos="7632357" algn="l"/>
                <a:tab pos="8081413" algn="l"/>
                <a:tab pos="8530470" algn="l"/>
                <a:tab pos="8979528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64E46A-BF0A-4C58-8E99-969BBA2CB4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 dt="0"/>
  <p:txStyles>
    <p:titleStyle>
      <a:lvl1pPr algn="ctr" defTabSz="4490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0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0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0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0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513445" indent="-228493" algn="ctr" defTabSz="44905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2970432" indent="-228493" algn="ctr" defTabSz="44905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3427423" indent="-228493" algn="ctr" defTabSz="44905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3884410" indent="-228493" algn="ctr" defTabSz="44905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42744" indent="-342744" algn="l" defTabSz="449056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608" indent="-285618" algn="l" defTabSz="449056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471" indent="-228493" algn="l" defTabSz="44905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9462" indent="-228493" algn="l" defTabSz="449056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6455" indent="-228493" algn="l" defTabSz="449056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3445" indent="-228493" algn="l" defTabSz="44905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0432" indent="-228493" algn="l" defTabSz="44905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7423" indent="-228493" algn="l" defTabSz="44905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4410" indent="-228493" algn="l" defTabSz="44905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chart" Target="../charts/chart40.xml"/><Relationship Id="rId4" Type="http://schemas.openxmlformats.org/officeDocument/2006/relationships/image" Target="../media/image26.jpeg"/><Relationship Id="rId9" Type="http://schemas.openxmlformats.org/officeDocument/2006/relationships/chart" Target="../charts/char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chart" Target="../charts/char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3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331913" y="3860800"/>
            <a:ext cx="251936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57" tIns="44979" rIns="89957" bIns="44979"/>
          <a:lstStyle/>
          <a:p>
            <a:pPr>
              <a:tabLst>
                <a:tab pos="0" algn="l"/>
                <a:tab pos="447468" algn="l"/>
                <a:tab pos="896524" algn="l"/>
                <a:tab pos="1345579" algn="l"/>
                <a:tab pos="1794635" algn="l"/>
                <a:tab pos="2243690" algn="l"/>
                <a:tab pos="2692746" algn="l"/>
                <a:tab pos="3141801" algn="l"/>
                <a:tab pos="3590858" algn="l"/>
                <a:tab pos="4039912" algn="l"/>
                <a:tab pos="4488969" algn="l"/>
                <a:tab pos="4938025" algn="l"/>
                <a:tab pos="5387079" algn="l"/>
                <a:tab pos="5836134" algn="l"/>
                <a:tab pos="6285190" algn="l"/>
                <a:tab pos="6734248" algn="l"/>
                <a:tab pos="7183306" algn="l"/>
                <a:tab pos="7632357" algn="l"/>
                <a:tab pos="8081413" algn="l"/>
                <a:tab pos="8530470" algn="l"/>
                <a:tab pos="8979528" algn="l"/>
              </a:tabLst>
            </a:pPr>
            <a:r>
              <a:rPr lang="it-IT" sz="2000"/>
              <a:t>  </a:t>
            </a:r>
            <a:r>
              <a:rPr lang="it-IT">
                <a:solidFill>
                  <a:schemeClr val="tx1"/>
                </a:solidFill>
              </a:rPr>
              <a:t>             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971550" y="3716339"/>
            <a:ext cx="597693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9" rIns="91397" bIns="45699"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  <a:p>
            <a:r>
              <a:rPr lang="it-IT" sz="2000"/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50825" y="333375"/>
            <a:ext cx="8713788" cy="59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9" rIns="91397" bIns="45699">
            <a:spAutoFit/>
          </a:bodyPr>
          <a:lstStyle/>
          <a:p>
            <a:r>
              <a:rPr lang="it-IT" sz="3200">
                <a:solidFill>
                  <a:srgbClr val="0033CC"/>
                </a:solidFill>
              </a:rPr>
              <a:t>   </a:t>
            </a:r>
            <a:endParaRPr lang="it-IT" sz="3200">
              <a:solidFill>
                <a:srgbClr val="FF3300"/>
              </a:solidFill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539750" y="1052521"/>
            <a:ext cx="7488238" cy="209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9" rIns="91397" bIns="45699">
            <a:spAutoFit/>
          </a:bodyPr>
          <a:lstStyle/>
          <a:p>
            <a:endParaRPr lang="it-IT" sz="900"/>
          </a:p>
          <a:p>
            <a:endParaRPr lang="it-IT" sz="2800">
              <a:solidFill>
                <a:srgbClr val="000000"/>
              </a:solidFill>
            </a:endParaRPr>
          </a:p>
          <a:p>
            <a:endParaRPr lang="it-IT" sz="2800">
              <a:solidFill>
                <a:srgbClr val="000000"/>
              </a:solidFill>
            </a:endParaRPr>
          </a:p>
          <a:p>
            <a:endParaRPr lang="it-IT" sz="3200">
              <a:solidFill>
                <a:srgbClr val="000000"/>
              </a:solidFill>
            </a:endParaRPr>
          </a:p>
          <a:p>
            <a:endParaRPr lang="it-IT" sz="3200"/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0" y="653807"/>
            <a:ext cx="780097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3342" y="4695527"/>
            <a:ext cx="7969250" cy="138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b="1" dirty="0" smtClean="0">
                <a:solidFill>
                  <a:srgbClr val="002060"/>
                </a:solidFill>
                <a:latin typeface="Arial Narrow" pitchFamily="34" charset="0"/>
              </a:rPr>
              <a:t>Il panorama degli investimenti in pubblicità e il ruolo della carta nella comunicazione multimediale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Studio Lorien Consulting per </a:t>
            </a:r>
            <a:r>
              <a:rPr lang="it-IT" sz="2400" dirty="0" err="1" smtClean="0">
                <a:solidFill>
                  <a:srgbClr val="002060"/>
                </a:solidFill>
                <a:latin typeface="Arial Narrow" pitchFamily="34" charset="0"/>
              </a:rPr>
              <a:t>Print</a:t>
            </a:r>
            <a:r>
              <a:rPr lang="it-IT" sz="2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Arial Narrow" pitchFamily="34" charset="0"/>
              </a:rPr>
              <a:t>Power</a:t>
            </a:r>
            <a:endParaRPr lang="it-IT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24260" y="44624"/>
            <a:ext cx="7969250" cy="46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b="1" dirty="0" err="1" smtClean="0">
                <a:solidFill>
                  <a:srgbClr val="002060"/>
                </a:solidFill>
                <a:latin typeface="Arial Narrow" pitchFamily="34" charset="0"/>
              </a:rPr>
              <a:t>Multicanalità</a:t>
            </a:r>
            <a:r>
              <a:rPr lang="it-IT" sz="2400" b="1" dirty="0" smtClean="0">
                <a:solidFill>
                  <a:srgbClr val="002060"/>
                </a:solidFill>
                <a:latin typeface="Arial Narrow" pitchFamily="34" charset="0"/>
              </a:rPr>
              <a:t>: la carta, vincente in un media mix efficace</a:t>
            </a:r>
            <a:endParaRPr lang="it-IT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    	  La TV GENERALISTA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553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52967" y="4074313"/>
            <a:ext cx="118723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UNA BUONA</a:t>
            </a:r>
            <a:br>
              <a:rPr lang="it-IT" sz="1100" b="1" dirty="0">
                <a:solidFill>
                  <a:schemeClr val="tx2"/>
                </a:solidFill>
              </a:rPr>
            </a:br>
            <a:r>
              <a:rPr lang="it-IT" sz="1100" b="1" i="1" u="sng" dirty="0">
                <a:solidFill>
                  <a:srgbClr val="FF0000"/>
                </a:solidFill>
              </a:rPr>
              <a:t>COPERTURA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-152967" y="5183614"/>
            <a:ext cx="118723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COSTOSA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-296984" y="6191727"/>
            <a:ext cx="1331252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MISURABILE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352111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376447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CITTADINI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39" name="Grafico 38"/>
          <p:cNvGraphicFramePr/>
          <p:nvPr>
            <p:extLst>
              <p:ext uri="{D42A27DB-BD31-4B8C-83A1-F6EECF244321}">
                <p14:modId xmlns:p14="http://schemas.microsoft.com/office/powerpoint/2010/main" val="2970232407"/>
              </p:ext>
            </p:extLst>
          </p:nvPr>
        </p:nvGraphicFramePr>
        <p:xfrm>
          <a:off x="4219435" y="3701071"/>
          <a:ext cx="219250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CasellaDiTesto 39"/>
          <p:cNvSpPr txBox="1"/>
          <p:nvPr/>
        </p:nvSpPr>
        <p:spPr>
          <a:xfrm>
            <a:off x="2940555" y="4077072"/>
            <a:ext cx="1419668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UNA BUONA</a:t>
            </a:r>
            <a:br>
              <a:rPr lang="it-IT" sz="1100" b="1" dirty="0">
                <a:solidFill>
                  <a:schemeClr val="tx2"/>
                </a:solidFill>
              </a:rPr>
            </a:br>
            <a:r>
              <a:rPr lang="it-IT" sz="1100" b="1" i="1" u="sng" dirty="0">
                <a:solidFill>
                  <a:srgbClr val="FF0000"/>
                </a:solidFill>
              </a:rPr>
              <a:t>COPERTURA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2920064" y="4941169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EVOCA SENSAZIONI/ </a:t>
            </a:r>
            <a:r>
              <a:rPr lang="it-IT" sz="1100" b="1" i="1" u="sng" dirty="0">
                <a:solidFill>
                  <a:srgbClr val="FF0000"/>
                </a:solidFill>
              </a:rPr>
              <a:t>EMOZIONI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3088820" y="6119718"/>
            <a:ext cx="1271405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COSTOSA</a:t>
            </a:r>
          </a:p>
        </p:txBody>
      </p:sp>
      <p:graphicFrame>
        <p:nvGraphicFramePr>
          <p:cNvPr id="43" name="Grafico 42"/>
          <p:cNvGraphicFramePr/>
          <p:nvPr>
            <p:extLst>
              <p:ext uri="{D42A27DB-BD31-4B8C-83A1-F6EECF244321}">
                <p14:modId xmlns:p14="http://schemas.microsoft.com/office/powerpoint/2010/main" val="2104443628"/>
              </p:ext>
            </p:extLst>
          </p:nvPr>
        </p:nvGraphicFramePr>
        <p:xfrm>
          <a:off x="7383540" y="3717041"/>
          <a:ext cx="219250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CasellaDiTesto 53"/>
          <p:cNvSpPr txBox="1"/>
          <p:nvPr/>
        </p:nvSpPr>
        <p:spPr>
          <a:xfrm>
            <a:off x="5940152" y="4149081"/>
            <a:ext cx="1584176" cy="43857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 PUBBLICITA’ E’ </a:t>
            </a:r>
            <a:r>
              <a:rPr lang="it-IT" sz="1100" b="1" i="1" u="sng" dirty="0">
                <a:solidFill>
                  <a:srgbClr val="FF0000"/>
                </a:solidFill>
              </a:rPr>
              <a:t>COINVOLGENTE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5940152" y="5085185"/>
            <a:ext cx="1563684" cy="43857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 PUBBLICITA’ E’ </a:t>
            </a:r>
            <a:r>
              <a:rPr lang="it-IT" sz="1100" b="1" i="1" u="sng" dirty="0">
                <a:solidFill>
                  <a:srgbClr val="FF0000"/>
                </a:solidFill>
              </a:rPr>
              <a:t>CREATIVA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5940152" y="5733263"/>
            <a:ext cx="1584176" cy="1131073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PONE </a:t>
            </a:r>
            <a:r>
              <a:rPr lang="it-IT" sz="1100" b="1" i="1" u="sng" dirty="0">
                <a:solidFill>
                  <a:srgbClr val="FF0000"/>
                </a:solidFill>
              </a:rPr>
              <a:t>L’ATTENZIONE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PIU’ SULLA </a:t>
            </a:r>
            <a:r>
              <a:rPr lang="it-IT" sz="1100" b="1" i="1" u="sng" dirty="0">
                <a:solidFill>
                  <a:srgbClr val="FF0000"/>
                </a:solidFill>
              </a:rPr>
              <a:t>PUBBLICITA</a:t>
            </a:r>
            <a:r>
              <a:rPr lang="it-IT" sz="1100" b="1" dirty="0">
                <a:solidFill>
                  <a:schemeClr val="tx2"/>
                </a:solidFill>
              </a:rPr>
              <a:t>’ IN SE’ CHE SUL PRODOTTO PUBBLICIZZATO</a:t>
            </a:r>
          </a:p>
        </p:txBody>
      </p:sp>
      <p:graphicFrame>
        <p:nvGraphicFramePr>
          <p:cNvPr id="59" name="Grafico 58"/>
          <p:cNvGraphicFramePr/>
          <p:nvPr>
            <p:extLst>
              <p:ext uri="{D42A27DB-BD31-4B8C-83A1-F6EECF244321}">
                <p14:modId xmlns:p14="http://schemas.microsoft.com/office/powerpoint/2010/main" val="2598768006"/>
              </p:ext>
            </p:extLst>
          </p:nvPr>
        </p:nvGraphicFramePr>
        <p:xfrm>
          <a:off x="939332" y="3751818"/>
          <a:ext cx="219250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208273993"/>
              </p:ext>
            </p:extLst>
          </p:nvPr>
        </p:nvGraphicFramePr>
        <p:xfrm>
          <a:off x="35496" y="404664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CasellaDiTesto 5"/>
          <p:cNvSpPr txBox="1">
            <a:spLocks noChangeArrowheads="1"/>
          </p:cNvSpPr>
          <p:nvPr/>
        </p:nvSpPr>
        <p:spPr bwMode="auto">
          <a:xfrm>
            <a:off x="405576" y="1039670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45,2%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84632" y="414908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77,6%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992544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34,5%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992544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30,4%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860032" y="4138635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64,5%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4499992" y="507473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45,2%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4427984" y="599109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41,9%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8028384" y="414908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63,7%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7977320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62,6%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7905312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59,6%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47197" y="476681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5" name="CasellaDiTesto 5"/>
          <p:cNvSpPr txBox="1">
            <a:spLocks noChangeArrowheads="1"/>
          </p:cNvSpPr>
          <p:nvPr/>
        </p:nvSpPr>
        <p:spPr bwMode="auto">
          <a:xfrm>
            <a:off x="4798064" y="815807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ALIMENTARI</a:t>
            </a:r>
          </a:p>
        </p:txBody>
      </p:sp>
      <p:sp>
        <p:nvSpPr>
          <p:cNvPr id="46" name="CasellaDiTesto 5"/>
          <p:cNvSpPr txBox="1">
            <a:spLocks noChangeArrowheads="1"/>
          </p:cNvSpPr>
          <p:nvPr/>
        </p:nvSpPr>
        <p:spPr bwMode="auto">
          <a:xfrm>
            <a:off x="4798064" y="1362254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AUTOMOBILI</a:t>
            </a:r>
          </a:p>
        </p:txBody>
      </p:sp>
      <p:sp>
        <p:nvSpPr>
          <p:cNvPr id="47" name="CasellaDiTesto 5"/>
          <p:cNvSpPr txBox="1">
            <a:spLocks noChangeArrowheads="1"/>
          </p:cNvSpPr>
          <p:nvPr/>
        </p:nvSpPr>
        <p:spPr bwMode="auto">
          <a:xfrm>
            <a:off x="4798064" y="2433082"/>
            <a:ext cx="395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BEVANDE/</a:t>
            </a: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ALCOLICI</a:t>
            </a:r>
          </a:p>
        </p:txBody>
      </p:sp>
      <p:sp>
        <p:nvSpPr>
          <p:cNvPr id="48" name="CasellaDiTesto 5"/>
          <p:cNvSpPr txBox="1">
            <a:spLocks noChangeArrowheads="1"/>
          </p:cNvSpPr>
          <p:nvPr/>
        </p:nvSpPr>
        <p:spPr bwMode="auto">
          <a:xfrm>
            <a:off x="4788024" y="1967935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TELECOMUNICAZIONI</a:t>
            </a:r>
          </a:p>
        </p:txBody>
      </p:sp>
      <p:pic>
        <p:nvPicPr>
          <p:cNvPr id="35" name="Picture 2" descr="http://www.tvasylum.com/wp-content/uploads/2012/02/small-old-t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7303"/>
            <a:ext cx="1414628" cy="11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20" grpId="0"/>
      <p:bldP spid="21" grpId="0"/>
      <p:bldP spid="37" grpId="0"/>
      <p:bldP spid="38" grpId="0"/>
      <p:bldGraphic spid="39" grpId="0">
        <p:bldAsOne/>
      </p:bldGraphic>
      <p:bldP spid="40" grpId="0"/>
      <p:bldP spid="41" grpId="0"/>
      <p:bldP spid="42" grpId="0"/>
      <p:bldGraphic spid="43" grpId="0">
        <p:bldAsOne/>
      </p:bldGraphic>
      <p:bldP spid="54" grpId="0"/>
      <p:bldP spid="55" grpId="0"/>
      <p:bldP spid="56" grpId="0"/>
      <p:bldGraphic spid="59" grpId="0">
        <p:bldAsOne/>
      </p:bldGraphic>
      <p:bldGraphic spid="24" grpId="0">
        <p:bldAsOne/>
      </p:bldGraphic>
      <p:bldP spid="25" grpId="0"/>
      <p:bldP spid="3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32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aniele Radaelli\Desktop\Immagini assocarta\radio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1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Documents and Settings\Daniele Radaelli\Desktop\Immagini assocarta\radio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0988" cy="968241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La RADIO</a:t>
            </a:r>
          </a:p>
        </p:txBody>
      </p:sp>
      <p:graphicFrame>
        <p:nvGraphicFramePr>
          <p:cNvPr id="39" name="Grafico 38"/>
          <p:cNvGraphicFramePr/>
          <p:nvPr>
            <p:extLst>
              <p:ext uri="{D42A27DB-BD31-4B8C-83A1-F6EECF244321}">
                <p14:modId xmlns:p14="http://schemas.microsoft.com/office/powerpoint/2010/main" val="3354055779"/>
              </p:ext>
            </p:extLst>
          </p:nvPr>
        </p:nvGraphicFramePr>
        <p:xfrm>
          <a:off x="4287196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CasellaDiTesto 39"/>
          <p:cNvSpPr txBox="1"/>
          <p:nvPr/>
        </p:nvSpPr>
        <p:spPr>
          <a:xfrm>
            <a:off x="3008316" y="4077072"/>
            <a:ext cx="1419668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UNA BUONA</a:t>
            </a:r>
            <a:br>
              <a:rPr lang="it-IT" sz="1100" b="1" dirty="0">
                <a:solidFill>
                  <a:schemeClr val="tx2"/>
                </a:solidFill>
              </a:rPr>
            </a:br>
            <a:r>
              <a:rPr lang="it-IT" sz="1100" b="1" i="1" u="sng" dirty="0">
                <a:solidFill>
                  <a:srgbClr val="FF0000"/>
                </a:solidFill>
              </a:rPr>
              <a:t>COPERTURA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2771800" y="5096217"/>
            <a:ext cx="1635692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lvl="1" algn="r"/>
            <a:r>
              <a:rPr lang="it-IT" sz="1100" b="1" i="1" u="sng" dirty="0">
                <a:solidFill>
                  <a:srgbClr val="FF0000"/>
                </a:solidFill>
              </a:rPr>
              <a:t>ECONOMICA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3008317" y="5877273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DEVE ESSERE </a:t>
            </a:r>
            <a:r>
              <a:rPr lang="it-IT" sz="1100" b="1" i="1" u="sng" dirty="0">
                <a:solidFill>
                  <a:srgbClr val="FF0000"/>
                </a:solidFill>
              </a:rPr>
              <a:t>AFFIANCATA DA ALTRI MEZZI</a:t>
            </a:r>
          </a:p>
        </p:txBody>
      </p:sp>
      <p:graphicFrame>
        <p:nvGraphicFramePr>
          <p:cNvPr id="43" name="Grafico 42"/>
          <p:cNvGraphicFramePr/>
          <p:nvPr>
            <p:extLst>
              <p:ext uri="{D42A27DB-BD31-4B8C-83A1-F6EECF244321}">
                <p14:modId xmlns:p14="http://schemas.microsoft.com/office/powerpoint/2010/main" val="3640759852"/>
              </p:ext>
            </p:extLst>
          </p:nvPr>
        </p:nvGraphicFramePr>
        <p:xfrm>
          <a:off x="7455548" y="371704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CasellaDiTesto 53"/>
          <p:cNvSpPr txBox="1"/>
          <p:nvPr/>
        </p:nvSpPr>
        <p:spPr>
          <a:xfrm>
            <a:off x="5868145" y="4093042"/>
            <a:ext cx="1728193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LASCIA SPAZIO ALL’</a:t>
            </a:r>
            <a:r>
              <a:rPr lang="it-IT" sz="1100" b="1" i="1" u="sng" dirty="0">
                <a:solidFill>
                  <a:srgbClr val="FF0000"/>
                </a:solidFill>
              </a:rPr>
              <a:t>IMMAGINAZIONE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012160" y="5013176"/>
            <a:ext cx="1563684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 PUBBLICITA’ E’ </a:t>
            </a:r>
            <a:r>
              <a:rPr lang="it-IT" sz="1100" b="1" i="1" u="sng" dirty="0">
                <a:solidFill>
                  <a:srgbClr val="FF0000"/>
                </a:solidFill>
              </a:rPr>
              <a:t>INFORMATIVA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6012160" y="5991671"/>
            <a:ext cx="1584176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 PUBBLICITA’ E’ </a:t>
            </a:r>
            <a:r>
              <a:rPr lang="it-IT" sz="1100" b="1" i="1" u="sng" dirty="0">
                <a:solidFill>
                  <a:srgbClr val="FF0000"/>
                </a:solidFill>
              </a:rPr>
              <a:t>CREATIVA</a:t>
            </a:r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527428918"/>
              </p:ext>
            </p:extLst>
          </p:nvPr>
        </p:nvGraphicFramePr>
        <p:xfrm>
          <a:off x="35496" y="404664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CasellaDiTesto 5"/>
          <p:cNvSpPr txBox="1">
            <a:spLocks noChangeArrowheads="1"/>
          </p:cNvSpPr>
          <p:nvPr/>
        </p:nvSpPr>
        <p:spPr bwMode="auto">
          <a:xfrm>
            <a:off x="405576" y="1039670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3,6%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9553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352111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376447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CITTADINI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8121336" y="414908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52,6%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452320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21,7%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8049328" y="6001552"/>
            <a:ext cx="77114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397" tIns="45699" rIns="91397" bIns="45699" rtlCol="0">
            <a:spAutoFit/>
          </a:bodyPr>
          <a:lstStyle/>
          <a:p>
            <a:r>
              <a:rPr lang="it-IT" sz="1400" b="1" dirty="0">
                <a:solidFill>
                  <a:schemeClr val="tx2"/>
                </a:solidFill>
              </a:rPr>
              <a:t>17,8%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5076056" y="4138635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58,1%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024992" y="507473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54,8%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788024" y="599109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45,2%</a:t>
            </a:r>
          </a:p>
        </p:txBody>
      </p:sp>
      <p:graphicFrame>
        <p:nvGraphicFramePr>
          <p:cNvPr id="35" name="Grafico 34"/>
          <p:cNvGraphicFramePr/>
          <p:nvPr>
            <p:extLst>
              <p:ext uri="{D42A27DB-BD31-4B8C-83A1-F6EECF244321}">
                <p14:modId xmlns:p14="http://schemas.microsoft.com/office/powerpoint/2010/main" val="3605170200"/>
              </p:ext>
            </p:extLst>
          </p:nvPr>
        </p:nvGraphicFramePr>
        <p:xfrm>
          <a:off x="1118844" y="3698169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CasellaDiTesto 35"/>
          <p:cNvSpPr txBox="1"/>
          <p:nvPr/>
        </p:nvSpPr>
        <p:spPr>
          <a:xfrm>
            <a:off x="-36512" y="3943662"/>
            <a:ext cx="1187236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BISOGNO DI </a:t>
            </a:r>
            <a:r>
              <a:rPr lang="it-IT" sz="1100" b="1" i="1" u="sng" dirty="0">
                <a:solidFill>
                  <a:srgbClr val="FF0000"/>
                </a:solidFill>
              </a:rPr>
              <a:t>ALTRI MEZZI</a:t>
            </a:r>
            <a:r>
              <a:rPr lang="it-IT" sz="1100" b="1" dirty="0">
                <a:solidFill>
                  <a:srgbClr val="FF0000"/>
                </a:solidFill>
              </a:rPr>
              <a:t/>
            </a:r>
            <a:br>
              <a:rPr lang="it-IT" sz="1100" b="1" dirty="0">
                <a:solidFill>
                  <a:srgbClr val="FF0000"/>
                </a:solidFill>
              </a:rPr>
            </a:br>
            <a:r>
              <a:rPr lang="it-IT" sz="1100" b="1" i="1" u="sng" dirty="0">
                <a:solidFill>
                  <a:srgbClr val="FF0000"/>
                </a:solidFill>
              </a:rPr>
              <a:t>A SUPPORTO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-36512" y="4941169"/>
            <a:ext cx="118723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UNA BUONA</a:t>
            </a:r>
            <a:r>
              <a:rPr lang="it-IT" sz="1100" b="1" i="1" u="sng" dirty="0">
                <a:solidFill>
                  <a:schemeClr val="tx2"/>
                </a:solidFill>
              </a:rPr>
              <a:t> </a:t>
            </a:r>
            <a:r>
              <a:rPr lang="it-IT" sz="1100" b="1" i="1" u="sng" dirty="0">
                <a:solidFill>
                  <a:srgbClr val="FF0000"/>
                </a:solidFill>
              </a:rPr>
              <a:t>COPERTURA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-180528" y="6047711"/>
            <a:ext cx="1331252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ECONOMICA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619672" y="414908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46,8%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1208568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28,3%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187624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26,1%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5042176" y="600952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3" name="CasellaDiTesto 5"/>
          <p:cNvSpPr txBox="1">
            <a:spLocks noChangeArrowheads="1"/>
          </p:cNvSpPr>
          <p:nvPr/>
        </p:nvSpPr>
        <p:spPr bwMode="auto">
          <a:xfrm>
            <a:off x="4793045" y="979567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AUTOMOBILI</a:t>
            </a:r>
          </a:p>
        </p:txBody>
      </p:sp>
      <p:sp>
        <p:nvSpPr>
          <p:cNvPr id="57" name="CasellaDiTesto 5"/>
          <p:cNvSpPr txBox="1">
            <a:spLocks noChangeArrowheads="1"/>
          </p:cNvSpPr>
          <p:nvPr/>
        </p:nvSpPr>
        <p:spPr bwMode="auto">
          <a:xfrm>
            <a:off x="4793045" y="1526014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MEDIA/ EDITORIA</a:t>
            </a:r>
          </a:p>
        </p:txBody>
      </p:sp>
      <p:sp>
        <p:nvSpPr>
          <p:cNvPr id="58" name="CasellaDiTesto 5"/>
          <p:cNvSpPr txBox="1">
            <a:spLocks noChangeArrowheads="1"/>
          </p:cNvSpPr>
          <p:nvPr/>
        </p:nvSpPr>
        <p:spPr bwMode="auto">
          <a:xfrm>
            <a:off x="4793045" y="2596843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DISTRIBUZIONE</a:t>
            </a:r>
          </a:p>
        </p:txBody>
      </p:sp>
      <p:sp>
        <p:nvSpPr>
          <p:cNvPr id="59" name="CasellaDiTesto 5"/>
          <p:cNvSpPr txBox="1">
            <a:spLocks noChangeArrowheads="1"/>
          </p:cNvSpPr>
          <p:nvPr/>
        </p:nvSpPr>
        <p:spPr bwMode="auto">
          <a:xfrm>
            <a:off x="4793045" y="2060848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TELECOMUNICAZIONI</a:t>
            </a:r>
          </a:p>
        </p:txBody>
      </p:sp>
    </p:spTree>
    <p:extLst>
      <p:ext uri="{BB962C8B-B14F-4D97-AF65-F5344CB8AC3E}">
        <p14:creationId xmlns:p14="http://schemas.microsoft.com/office/powerpoint/2010/main" val="14804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  <p:bldP spid="40" grpId="0"/>
      <p:bldP spid="41" grpId="0"/>
      <p:bldP spid="42" grpId="0"/>
      <p:bldGraphic spid="43" grpId="0">
        <p:bldAsOne/>
      </p:bldGraphic>
      <p:bldP spid="54" grpId="0"/>
      <p:bldP spid="55" grpId="0"/>
      <p:bldP spid="56" grpId="0"/>
      <p:bldGraphic spid="24" grpId="0">
        <p:bldAsOne/>
      </p:bldGraphic>
      <p:bldP spid="25" grpId="0"/>
      <p:bldP spid="23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Graphic spid="35" grpId="0">
        <p:bldAsOne/>
      </p:bldGraphic>
      <p:bldP spid="36" grpId="0"/>
      <p:bldP spid="44" grpId="0"/>
      <p:bldP spid="45" grpId="0"/>
      <p:bldP spid="49" grpId="0"/>
      <p:bldP spid="50" grpId="0"/>
      <p:bldP spid="51" grpId="0"/>
      <p:bldP spid="38" grpId="0"/>
      <p:bldP spid="53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3.bp.blogspot.com/-npgNo9mwSWc/TaHdGjx0foI/AAAAAAAABZI/e6iVzLSYu6k/s1600/imagem_internet2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04" r="2523" b="1280"/>
          <a:stretch/>
        </p:blipFill>
        <p:spPr bwMode="auto">
          <a:xfrm>
            <a:off x="1907704" y="836713"/>
            <a:ext cx="530344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  INTERNET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9553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352111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376447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CITTADINI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58" name="Grafico 57"/>
          <p:cNvGraphicFramePr/>
          <p:nvPr>
            <p:extLst>
              <p:ext uri="{D42A27DB-BD31-4B8C-83A1-F6EECF244321}">
                <p14:modId xmlns:p14="http://schemas.microsoft.com/office/powerpoint/2010/main" val="2905273102"/>
              </p:ext>
            </p:extLst>
          </p:nvPr>
        </p:nvGraphicFramePr>
        <p:xfrm>
          <a:off x="35496" y="476672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" name="CasellaDiTesto 5"/>
          <p:cNvSpPr txBox="1">
            <a:spLocks noChangeArrowheads="1"/>
          </p:cNvSpPr>
          <p:nvPr/>
        </p:nvSpPr>
        <p:spPr bwMode="auto">
          <a:xfrm>
            <a:off x="405576" y="1111677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8,1%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60" name="Grafico 59"/>
          <p:cNvGraphicFramePr/>
          <p:nvPr>
            <p:extLst>
              <p:ext uri="{D42A27DB-BD31-4B8C-83A1-F6EECF244321}">
                <p14:modId xmlns:p14="http://schemas.microsoft.com/office/powerpoint/2010/main" val="3828585842"/>
              </p:ext>
            </p:extLst>
          </p:nvPr>
        </p:nvGraphicFramePr>
        <p:xfrm>
          <a:off x="4503220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CasellaDiTesto 60"/>
          <p:cNvSpPr txBox="1"/>
          <p:nvPr/>
        </p:nvSpPr>
        <p:spPr>
          <a:xfrm>
            <a:off x="3224340" y="4005065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3203848" y="6104330"/>
            <a:ext cx="141966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ECONOMICO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372604" y="5085184"/>
            <a:ext cx="1271405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MISURABILE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graphicFrame>
        <p:nvGraphicFramePr>
          <p:cNvPr id="64" name="Grafico 63"/>
          <p:cNvGraphicFramePr/>
          <p:nvPr>
            <p:extLst>
              <p:ext uri="{D42A27DB-BD31-4B8C-83A1-F6EECF244321}">
                <p14:modId xmlns:p14="http://schemas.microsoft.com/office/powerpoint/2010/main" val="775602410"/>
              </p:ext>
            </p:extLst>
          </p:nvPr>
        </p:nvGraphicFramePr>
        <p:xfrm>
          <a:off x="7671572" y="371704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CasellaDiTesto 64"/>
          <p:cNvSpPr txBox="1"/>
          <p:nvPr/>
        </p:nvSpPr>
        <p:spPr>
          <a:xfrm>
            <a:off x="6228193" y="4005065"/>
            <a:ext cx="1584175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 PUBBLICITA’ E’ </a:t>
            </a:r>
            <a:r>
              <a:rPr lang="it-IT" sz="1100" b="1" i="1" u="sng" dirty="0">
                <a:solidFill>
                  <a:srgbClr val="FF0000"/>
                </a:solidFill>
              </a:rPr>
              <a:t>MIRATA</a:t>
            </a:r>
            <a:r>
              <a:rPr lang="it-IT" sz="1100" b="1" i="1" u="sng" dirty="0">
                <a:solidFill>
                  <a:schemeClr val="tx2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A CHI UTILIZZA IL MEZZO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6228184" y="4869169"/>
            <a:ext cx="1563684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INVOGLIA A </a:t>
            </a:r>
            <a:r>
              <a:rPr lang="it-IT" sz="1100" b="1" i="1" u="sng" dirty="0">
                <a:solidFill>
                  <a:srgbClr val="FF0000"/>
                </a:solidFill>
              </a:rPr>
              <a:t>INFORMARSI/ ACQUISTARE </a:t>
            </a:r>
            <a:r>
              <a:rPr lang="it-IT" sz="1100" b="1" dirty="0">
                <a:solidFill>
                  <a:schemeClr val="tx2"/>
                </a:solidFill>
              </a:rPr>
              <a:t>IL PRODOTTO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6084168" y="5949280"/>
            <a:ext cx="1728192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PERMETTE DI </a:t>
            </a:r>
            <a:r>
              <a:rPr lang="it-IT" sz="1100" b="1" i="1" u="sng" dirty="0">
                <a:solidFill>
                  <a:srgbClr val="FF0000"/>
                </a:solidFill>
              </a:rPr>
              <a:t>SALTARE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LA PUBBLICITA’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93178" y="4221088"/>
            <a:ext cx="118723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ECONOMICO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93178" y="4891816"/>
            <a:ext cx="1187236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BISOGNO DI </a:t>
            </a:r>
            <a:r>
              <a:rPr lang="it-IT" sz="1100" b="1" i="1" u="sng" dirty="0">
                <a:solidFill>
                  <a:srgbClr val="FF0000"/>
                </a:solidFill>
              </a:rPr>
              <a:t>ALTRI MEZZI</a:t>
            </a:r>
            <a:r>
              <a:rPr lang="it-IT" sz="1100" b="1" dirty="0">
                <a:solidFill>
                  <a:srgbClr val="FF0000"/>
                </a:solidFill>
              </a:rPr>
              <a:t/>
            </a:r>
            <a:br>
              <a:rPr lang="it-IT" sz="1100" b="1" dirty="0">
                <a:solidFill>
                  <a:srgbClr val="FF0000"/>
                </a:solidFill>
              </a:rPr>
            </a:br>
            <a:r>
              <a:rPr lang="it-IT" sz="1100" b="1" i="1" u="sng" dirty="0">
                <a:solidFill>
                  <a:srgbClr val="FF0000"/>
                </a:solidFill>
              </a:rPr>
              <a:t>A SUPPORTO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-50838" y="5949280"/>
            <a:ext cx="1331252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graphicFrame>
        <p:nvGraphicFramePr>
          <p:cNvPr id="72" name="Grafico 71"/>
          <p:cNvGraphicFramePr/>
          <p:nvPr>
            <p:extLst>
              <p:ext uri="{D42A27DB-BD31-4B8C-83A1-F6EECF244321}">
                <p14:modId xmlns:p14="http://schemas.microsoft.com/office/powerpoint/2010/main" val="827956701"/>
              </p:ext>
            </p:extLst>
          </p:nvPr>
        </p:nvGraphicFramePr>
        <p:xfrm>
          <a:off x="1262860" y="3731562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" name="CasellaDiTesto 72"/>
          <p:cNvSpPr txBox="1"/>
          <p:nvPr/>
        </p:nvSpPr>
        <p:spPr>
          <a:xfrm>
            <a:off x="2432704" y="414908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74,1%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1979712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55,4%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1763688" y="6021297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47%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5169008" y="412934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51,6%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5076056" y="506544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48,4%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5076056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48,4%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7884368" y="414908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33,3%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7833304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7761296" y="6021297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4965150" y="600952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" name="CasellaDiTesto 5"/>
          <p:cNvSpPr txBox="1">
            <a:spLocks noChangeArrowheads="1"/>
          </p:cNvSpPr>
          <p:nvPr/>
        </p:nvSpPr>
        <p:spPr bwMode="auto">
          <a:xfrm>
            <a:off x="4716017" y="980728"/>
            <a:ext cx="395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FINANZA/</a:t>
            </a: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ASSICURAZIONI</a:t>
            </a:r>
          </a:p>
        </p:txBody>
      </p:sp>
      <p:sp>
        <p:nvSpPr>
          <p:cNvPr id="36" name="CasellaDiTesto 5"/>
          <p:cNvSpPr txBox="1">
            <a:spLocks noChangeArrowheads="1"/>
          </p:cNvSpPr>
          <p:nvPr/>
        </p:nvSpPr>
        <p:spPr bwMode="auto">
          <a:xfrm>
            <a:off x="4716017" y="1670030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MEDIA/ EDITORIA</a:t>
            </a:r>
          </a:p>
        </p:txBody>
      </p:sp>
      <p:sp>
        <p:nvSpPr>
          <p:cNvPr id="37" name="CasellaDiTesto 5"/>
          <p:cNvSpPr txBox="1">
            <a:spLocks noChangeArrowheads="1"/>
          </p:cNvSpPr>
          <p:nvPr/>
        </p:nvSpPr>
        <p:spPr bwMode="auto">
          <a:xfrm>
            <a:off x="4716017" y="2740858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TELECOMUNICAZIONI</a:t>
            </a:r>
          </a:p>
        </p:txBody>
      </p:sp>
      <p:sp>
        <p:nvSpPr>
          <p:cNvPr id="38" name="CasellaDiTesto 5"/>
          <p:cNvSpPr txBox="1">
            <a:spLocks noChangeArrowheads="1"/>
          </p:cNvSpPr>
          <p:nvPr/>
        </p:nvSpPr>
        <p:spPr bwMode="auto">
          <a:xfrm>
            <a:off x="4716017" y="2204865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AUTOMOBILI</a:t>
            </a:r>
          </a:p>
        </p:txBody>
      </p:sp>
      <p:pic>
        <p:nvPicPr>
          <p:cNvPr id="39" name="Picture 10" descr="http://3.bp.blogspot.com/-npgNo9mwSWc/TaHdGjx0foI/AAAAAAAABZI/e6iVzLSYu6k/s1600/imagem_internet2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204" r="2523" b="1280"/>
          <a:stretch/>
        </p:blipFill>
        <p:spPr bwMode="auto">
          <a:xfrm>
            <a:off x="-680" y="9"/>
            <a:ext cx="1281103" cy="12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Graphic spid="58" grpId="0">
        <p:bldAsOne/>
      </p:bldGraphic>
      <p:bldP spid="59" grpId="0"/>
      <p:bldGraphic spid="60" grpId="0">
        <p:bldAsOne/>
      </p:bldGraphic>
      <p:bldP spid="61" grpId="0"/>
      <p:bldP spid="62" grpId="0"/>
      <p:bldP spid="63" grpId="0"/>
      <p:bldGraphic spid="64" grpId="0">
        <p:bldAsOne/>
      </p:bldGraphic>
      <p:bldP spid="65" grpId="0"/>
      <p:bldP spid="66" grpId="0"/>
      <p:bldP spid="67" grpId="0"/>
      <p:bldP spid="69" grpId="0"/>
      <p:bldP spid="70" grpId="0"/>
      <p:bldP spid="71" grpId="0"/>
      <p:bldGraphic spid="72" grpId="0">
        <p:bldAsOne/>
      </p:bldGraphic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http://www.ayrion.it/wp-content/uploads/2009/12/news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9030" r="6218" b="22702"/>
          <a:stretch/>
        </p:blipFill>
        <p:spPr bwMode="auto">
          <a:xfrm>
            <a:off x="54214" y="0"/>
            <a:ext cx="8334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ayrion.it/wp-content/uploads/2009/12/newspap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9030" r="6218" b="22702"/>
          <a:stretch/>
        </p:blipFill>
        <p:spPr bwMode="auto">
          <a:xfrm>
            <a:off x="-10979" y="0"/>
            <a:ext cx="1414627" cy="11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  La STAMPA QUOTIDIANA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9553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352111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376447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CITTADINI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36" name="Grafico 35"/>
          <p:cNvGraphicFramePr/>
          <p:nvPr>
            <p:extLst>
              <p:ext uri="{D42A27DB-BD31-4B8C-83A1-F6EECF244321}">
                <p14:modId xmlns:p14="http://schemas.microsoft.com/office/powerpoint/2010/main" val="906485067"/>
              </p:ext>
            </p:extLst>
          </p:nvPr>
        </p:nvGraphicFramePr>
        <p:xfrm>
          <a:off x="23664" y="476672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CasellaDiTesto 5"/>
          <p:cNvSpPr txBox="1">
            <a:spLocks noChangeArrowheads="1"/>
          </p:cNvSpPr>
          <p:nvPr/>
        </p:nvSpPr>
        <p:spPr bwMode="auto">
          <a:xfrm>
            <a:off x="393744" y="1111677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7,5%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38" name="Grafico 37"/>
          <p:cNvGraphicFramePr/>
          <p:nvPr>
            <p:extLst>
              <p:ext uri="{D42A27DB-BD31-4B8C-83A1-F6EECF244321}">
                <p14:modId xmlns:p14="http://schemas.microsoft.com/office/powerpoint/2010/main" val="3077576408"/>
              </p:ext>
            </p:extLst>
          </p:nvPr>
        </p:nvGraphicFramePr>
        <p:xfrm>
          <a:off x="4503220" y="371704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CasellaDiTesto 38"/>
          <p:cNvSpPr txBox="1"/>
          <p:nvPr/>
        </p:nvSpPr>
        <p:spPr>
          <a:xfrm>
            <a:off x="3224340" y="4107563"/>
            <a:ext cx="1419668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UNA BUONA</a:t>
            </a:r>
            <a:br>
              <a:rPr lang="it-IT" sz="1100" b="1" dirty="0">
                <a:solidFill>
                  <a:schemeClr val="tx2"/>
                </a:solidFill>
              </a:rPr>
            </a:br>
            <a:r>
              <a:rPr lang="it-IT" sz="1100" b="1" i="1" u="sng" dirty="0">
                <a:solidFill>
                  <a:srgbClr val="FF0000"/>
                </a:solidFill>
              </a:rPr>
              <a:t>COPERTURA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203848" y="5115675"/>
            <a:ext cx="141966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COSTOSA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372604" y="5907764"/>
            <a:ext cx="1271405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</a:p>
        </p:txBody>
      </p:sp>
      <p:graphicFrame>
        <p:nvGraphicFramePr>
          <p:cNvPr id="42" name="Grafico 41"/>
          <p:cNvGraphicFramePr/>
          <p:nvPr>
            <p:extLst>
              <p:ext uri="{D42A27DB-BD31-4B8C-83A1-F6EECF244321}">
                <p14:modId xmlns:p14="http://schemas.microsoft.com/office/powerpoint/2010/main" val="1187086455"/>
              </p:ext>
            </p:extLst>
          </p:nvPr>
        </p:nvGraphicFramePr>
        <p:xfrm>
          <a:off x="1334868" y="371704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CasellaDiTesto 46"/>
          <p:cNvSpPr txBox="1"/>
          <p:nvPr/>
        </p:nvSpPr>
        <p:spPr>
          <a:xfrm>
            <a:off x="237356" y="4005065"/>
            <a:ext cx="118723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237356" y="5183614"/>
            <a:ext cx="118723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COSTOSA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93340" y="5950441"/>
            <a:ext cx="1331252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UNA BUONA </a:t>
            </a:r>
            <a:r>
              <a:rPr lang="it-IT" sz="1100" b="1" i="1" u="sng" dirty="0">
                <a:solidFill>
                  <a:srgbClr val="FF0000"/>
                </a:solidFill>
              </a:rPr>
              <a:t>COPERTURA</a:t>
            </a:r>
          </a:p>
        </p:txBody>
      </p:sp>
      <p:graphicFrame>
        <p:nvGraphicFramePr>
          <p:cNvPr id="50" name="Grafico 49"/>
          <p:cNvGraphicFramePr/>
          <p:nvPr>
            <p:extLst>
              <p:ext uri="{D42A27DB-BD31-4B8C-83A1-F6EECF244321}">
                <p14:modId xmlns:p14="http://schemas.microsoft.com/office/powerpoint/2010/main" val="2608515925"/>
              </p:ext>
            </p:extLst>
          </p:nvPr>
        </p:nvGraphicFramePr>
        <p:xfrm>
          <a:off x="7599564" y="371704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CasellaDiTesto 50"/>
          <p:cNvSpPr txBox="1"/>
          <p:nvPr/>
        </p:nvSpPr>
        <p:spPr>
          <a:xfrm>
            <a:off x="6320684" y="4124980"/>
            <a:ext cx="1419668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 PUBBLICITA’ E’ </a:t>
            </a:r>
            <a:r>
              <a:rPr lang="it-IT" sz="1100" b="1" i="1" u="sng" dirty="0">
                <a:solidFill>
                  <a:srgbClr val="FF0000"/>
                </a:solidFill>
              </a:rPr>
              <a:t>INFORMATIVA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300192" y="4941169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POSSIBILITA’ DI </a:t>
            </a:r>
            <a:r>
              <a:rPr lang="it-IT" sz="1100" b="1" i="1" u="sng" dirty="0">
                <a:solidFill>
                  <a:srgbClr val="FF0000"/>
                </a:solidFill>
              </a:rPr>
              <a:t>CONSERVARE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LA PUBBLICITA</a:t>
            </a:r>
            <a:endParaRPr lang="it-IT" sz="1100" b="1" i="1" u="sng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6468947" y="5877273"/>
            <a:ext cx="1271405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AUMENTA LA </a:t>
            </a:r>
            <a:r>
              <a:rPr lang="it-IT" sz="1100" b="1" i="1" u="sng" dirty="0">
                <a:solidFill>
                  <a:srgbClr val="FF0000"/>
                </a:solidFill>
              </a:rPr>
              <a:t>REPUTATION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DELLA MARCA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4880976" y="414908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41,9%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4664952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32,3%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4644008" y="6021297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7812360" y="414908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33,1%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7812360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31,4%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7617280" y="6021297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24,8%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1928648" y="4149089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47,6%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1640616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36,7%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1547664" y="6021297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32,9%</a:t>
            </a: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4821133" y="674701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4" name="CasellaDiTesto 5"/>
          <p:cNvSpPr txBox="1">
            <a:spLocks noChangeArrowheads="1"/>
          </p:cNvSpPr>
          <p:nvPr/>
        </p:nvSpPr>
        <p:spPr bwMode="auto">
          <a:xfrm>
            <a:off x="4572000" y="1084675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AUTOMOBILI</a:t>
            </a:r>
          </a:p>
        </p:txBody>
      </p:sp>
      <p:sp>
        <p:nvSpPr>
          <p:cNvPr id="45" name="CasellaDiTesto 5"/>
          <p:cNvSpPr txBox="1">
            <a:spLocks noChangeArrowheads="1"/>
          </p:cNvSpPr>
          <p:nvPr/>
        </p:nvSpPr>
        <p:spPr bwMode="auto">
          <a:xfrm>
            <a:off x="4572000" y="1588730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ABBIGLIAMENTO</a:t>
            </a:r>
          </a:p>
        </p:txBody>
      </p:sp>
      <p:sp>
        <p:nvSpPr>
          <p:cNvPr id="46" name="CasellaDiTesto 5"/>
          <p:cNvSpPr txBox="1">
            <a:spLocks noChangeArrowheads="1"/>
          </p:cNvSpPr>
          <p:nvPr/>
        </p:nvSpPr>
        <p:spPr bwMode="auto">
          <a:xfrm>
            <a:off x="4572000" y="2596843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SERVIZI PROFESSIONALI</a:t>
            </a:r>
          </a:p>
        </p:txBody>
      </p:sp>
      <p:sp>
        <p:nvSpPr>
          <p:cNvPr id="53" name="CasellaDiTesto 5"/>
          <p:cNvSpPr txBox="1">
            <a:spLocks noChangeArrowheads="1"/>
          </p:cNvSpPr>
          <p:nvPr/>
        </p:nvSpPr>
        <p:spPr bwMode="auto">
          <a:xfrm>
            <a:off x="4572000" y="2092786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16207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Graphic spid="36" grpId="0">
        <p:bldAsOne/>
      </p:bldGraphic>
      <p:bldP spid="37" grpId="0"/>
      <p:bldGraphic spid="38" grpId="0">
        <p:bldAsOne/>
      </p:bldGraphic>
      <p:bldP spid="39" grpId="0"/>
      <p:bldP spid="40" grpId="0"/>
      <p:bldP spid="41" grpId="0"/>
      <p:bldGraphic spid="42" grpId="0">
        <p:bldAsOne/>
      </p:bldGraphic>
      <p:bldP spid="47" grpId="0"/>
      <p:bldP spid="48" grpId="0"/>
      <p:bldP spid="49" grpId="0"/>
      <p:bldGraphic spid="50" grpId="0">
        <p:bldAsOne/>
      </p:bldGraphic>
      <p:bldP spid="51" grpId="0"/>
      <p:bldP spid="52" grpId="0"/>
      <p:bldP spid="54" grpId="0"/>
      <p:bldP spid="55" grpId="0"/>
      <p:bldP spid="56" grpId="0"/>
      <p:bldP spid="68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44" grpId="0"/>
      <p:bldP spid="45" grpId="0"/>
      <p:bldP spid="46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http://printingnewyork.files.wordpress.com/2010/03/full-color-magazine-printing-in-new-york-cit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1"/>
          <a:stretch/>
        </p:blipFill>
        <p:spPr bwMode="auto">
          <a:xfrm>
            <a:off x="31981" y="0"/>
            <a:ext cx="9105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printingnewyork.files.wordpress.com/2010/03/full-color-magazine-printing-in-new-york-cit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1"/>
          <a:stretch/>
        </p:blipFill>
        <p:spPr bwMode="auto">
          <a:xfrm>
            <a:off x="9545" y="0"/>
            <a:ext cx="1415048" cy="10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  La STAMPA PERIODICA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9553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352111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376447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CITTADINI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45" name="Grafico 44"/>
          <p:cNvGraphicFramePr/>
          <p:nvPr>
            <p:extLst>
              <p:ext uri="{D42A27DB-BD31-4B8C-83A1-F6EECF244321}">
                <p14:modId xmlns:p14="http://schemas.microsoft.com/office/powerpoint/2010/main" val="4051476968"/>
              </p:ext>
            </p:extLst>
          </p:nvPr>
        </p:nvGraphicFramePr>
        <p:xfrm>
          <a:off x="35496" y="404664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CasellaDiTesto 5"/>
          <p:cNvSpPr txBox="1">
            <a:spLocks noChangeArrowheads="1"/>
          </p:cNvSpPr>
          <p:nvPr/>
        </p:nvSpPr>
        <p:spPr bwMode="auto">
          <a:xfrm>
            <a:off x="405576" y="1039670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8,4%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53" name="Grafico 52"/>
          <p:cNvGraphicFramePr/>
          <p:nvPr>
            <p:extLst>
              <p:ext uri="{D42A27DB-BD31-4B8C-83A1-F6EECF244321}">
                <p14:modId xmlns:p14="http://schemas.microsoft.com/office/powerpoint/2010/main" val="942087739"/>
              </p:ext>
            </p:extLst>
          </p:nvPr>
        </p:nvGraphicFramePr>
        <p:xfrm>
          <a:off x="4287196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CasellaDiTesto 56"/>
          <p:cNvSpPr txBox="1"/>
          <p:nvPr/>
        </p:nvSpPr>
        <p:spPr>
          <a:xfrm>
            <a:off x="3008316" y="4005065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2987824" y="4797161"/>
            <a:ext cx="1419668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NEL TRASMETTERE I </a:t>
            </a:r>
            <a:r>
              <a:rPr lang="it-IT" sz="1100" b="1" i="1" u="sng" dirty="0">
                <a:solidFill>
                  <a:srgbClr val="FF0000"/>
                </a:solidFill>
              </a:rPr>
              <a:t>VALORI AZIENDALI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3156580" y="6119718"/>
            <a:ext cx="1271405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COSTOSA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5385032" y="412934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71%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4664952" y="506544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38,7%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448928" y="6021297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32,3%</a:t>
            </a:r>
          </a:p>
        </p:txBody>
      </p:sp>
      <p:graphicFrame>
        <p:nvGraphicFramePr>
          <p:cNvPr id="65" name="Grafico 64"/>
          <p:cNvGraphicFramePr/>
          <p:nvPr>
            <p:extLst>
              <p:ext uri="{D42A27DB-BD31-4B8C-83A1-F6EECF244321}">
                <p14:modId xmlns:p14="http://schemas.microsoft.com/office/powerpoint/2010/main" val="3549958060"/>
              </p:ext>
            </p:extLst>
          </p:nvPr>
        </p:nvGraphicFramePr>
        <p:xfrm>
          <a:off x="1118844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0" name="CasellaDiTesto 69"/>
          <p:cNvSpPr txBox="1"/>
          <p:nvPr/>
        </p:nvSpPr>
        <p:spPr>
          <a:xfrm>
            <a:off x="1835696" y="414531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58,2%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1280576" y="508141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31,4%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1280576" y="6037267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29,9%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65236" y="4005065"/>
            <a:ext cx="118723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65236" y="4891816"/>
            <a:ext cx="1187236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GARANTISCE UN </a:t>
            </a:r>
            <a:r>
              <a:rPr lang="it-IT" sz="1100" b="1" i="1" u="sng" dirty="0">
                <a:solidFill>
                  <a:srgbClr val="FF0000"/>
                </a:solidFill>
              </a:rPr>
              <a:t>AMPIO TEMPO DI ATTENZIONE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-78780" y="5950441"/>
            <a:ext cx="1331252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UNA BUONA </a:t>
            </a:r>
            <a:r>
              <a:rPr lang="it-IT" sz="1100" b="1" i="1" u="sng" dirty="0">
                <a:solidFill>
                  <a:srgbClr val="FF0000"/>
                </a:solidFill>
              </a:rPr>
              <a:t>COPERTURA</a:t>
            </a:r>
          </a:p>
        </p:txBody>
      </p:sp>
      <p:graphicFrame>
        <p:nvGraphicFramePr>
          <p:cNvPr id="77" name="Grafico 76"/>
          <p:cNvGraphicFramePr/>
          <p:nvPr>
            <p:extLst>
              <p:ext uri="{D42A27DB-BD31-4B8C-83A1-F6EECF244321}">
                <p14:modId xmlns:p14="http://schemas.microsoft.com/office/powerpoint/2010/main" val="3382006394"/>
              </p:ext>
            </p:extLst>
          </p:nvPr>
        </p:nvGraphicFramePr>
        <p:xfrm>
          <a:off x="7599564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0" name="CasellaDiTesto 79"/>
          <p:cNvSpPr txBox="1"/>
          <p:nvPr/>
        </p:nvSpPr>
        <p:spPr>
          <a:xfrm>
            <a:off x="6468947" y="6021288"/>
            <a:ext cx="1271405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PUBBLICITA’ DI </a:t>
            </a:r>
            <a:r>
              <a:rPr lang="it-IT" sz="1100" b="1" i="1" u="sng" dirty="0">
                <a:solidFill>
                  <a:srgbClr val="FF0000"/>
                </a:solidFill>
              </a:rPr>
              <a:t>ALTO LIVELLO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7689288" y="6037267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28,4%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6320684" y="4077072"/>
            <a:ext cx="1419668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 PUBBLICITA’ E’ </a:t>
            </a:r>
            <a:r>
              <a:rPr lang="it-IT" sz="1100" b="1" i="1" u="sng" dirty="0">
                <a:solidFill>
                  <a:srgbClr val="FF0000"/>
                </a:solidFill>
              </a:rPr>
              <a:t>INFORMATIVA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6300192" y="4893260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POSSIBILITA’ DI </a:t>
            </a:r>
            <a:r>
              <a:rPr lang="it-IT" sz="1100" b="1" i="1" u="sng" dirty="0">
                <a:solidFill>
                  <a:srgbClr val="FF0000"/>
                </a:solidFill>
              </a:rPr>
              <a:t>CONSERVARE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LA PUBBLICITA</a:t>
            </a:r>
            <a:endParaRPr lang="it-IT" sz="1100" b="1" i="1" u="sng" dirty="0">
              <a:solidFill>
                <a:srgbClr val="FF0000"/>
              </a:solidFill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7812360" y="4101181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33,1%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7812360" y="5013185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31,4%</a:t>
            </a:r>
          </a:p>
        </p:txBody>
      </p:sp>
      <p:sp>
        <p:nvSpPr>
          <p:cNvPr id="94" name="Text Box 3"/>
          <p:cNvSpPr txBox="1">
            <a:spLocks noChangeArrowheads="1"/>
          </p:cNvSpPr>
          <p:nvPr/>
        </p:nvSpPr>
        <p:spPr bwMode="auto">
          <a:xfrm>
            <a:off x="4975189" y="674701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" name="CasellaDiTesto 5"/>
          <p:cNvSpPr txBox="1">
            <a:spLocks noChangeArrowheads="1"/>
          </p:cNvSpPr>
          <p:nvPr/>
        </p:nvSpPr>
        <p:spPr bwMode="auto">
          <a:xfrm>
            <a:off x="4726057" y="1156682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ABBIGLIAMENTO</a:t>
            </a:r>
          </a:p>
        </p:txBody>
      </p:sp>
      <p:sp>
        <p:nvSpPr>
          <p:cNvPr id="36" name="CasellaDiTesto 5"/>
          <p:cNvSpPr txBox="1">
            <a:spLocks noChangeArrowheads="1"/>
          </p:cNvSpPr>
          <p:nvPr/>
        </p:nvSpPr>
        <p:spPr bwMode="auto">
          <a:xfrm>
            <a:off x="4726057" y="1660739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CURA PERSONA</a:t>
            </a:r>
          </a:p>
        </p:txBody>
      </p:sp>
      <p:sp>
        <p:nvSpPr>
          <p:cNvPr id="37" name="CasellaDiTesto 5"/>
          <p:cNvSpPr txBox="1">
            <a:spLocks noChangeArrowheads="1"/>
          </p:cNvSpPr>
          <p:nvPr/>
        </p:nvSpPr>
        <p:spPr bwMode="auto">
          <a:xfrm>
            <a:off x="4726057" y="2668850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OGGETTI PERSONALI</a:t>
            </a:r>
          </a:p>
        </p:txBody>
      </p:sp>
      <p:sp>
        <p:nvSpPr>
          <p:cNvPr id="38" name="CasellaDiTesto 5"/>
          <p:cNvSpPr txBox="1">
            <a:spLocks noChangeArrowheads="1"/>
          </p:cNvSpPr>
          <p:nvPr/>
        </p:nvSpPr>
        <p:spPr bwMode="auto">
          <a:xfrm>
            <a:off x="4726057" y="2164794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ABITAZIONE</a:t>
            </a:r>
          </a:p>
        </p:txBody>
      </p:sp>
    </p:spTree>
    <p:extLst>
      <p:ext uri="{BB962C8B-B14F-4D97-AF65-F5344CB8AC3E}">
        <p14:creationId xmlns:p14="http://schemas.microsoft.com/office/powerpoint/2010/main" val="35849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Graphic spid="45" grpId="0">
        <p:bldAsOne/>
      </p:bldGraphic>
      <p:bldP spid="46" grpId="0"/>
      <p:bldGraphic spid="53" grpId="0">
        <p:bldAsOne/>
      </p:bldGraphic>
      <p:bldP spid="57" grpId="0"/>
      <p:bldP spid="58" grpId="0"/>
      <p:bldP spid="59" grpId="0"/>
      <p:bldP spid="60" grpId="0"/>
      <p:bldP spid="61" grpId="0"/>
      <p:bldP spid="62" grpId="0"/>
      <p:bldGraphic spid="65" grpId="0">
        <p:bldAsOne/>
      </p:bldGraphic>
      <p:bldP spid="70" grpId="0"/>
      <p:bldP spid="71" grpId="0"/>
      <p:bldP spid="72" grpId="0"/>
      <p:bldP spid="74" grpId="0"/>
      <p:bldP spid="75" grpId="0"/>
      <p:bldP spid="76" grpId="0"/>
      <p:bldGraphic spid="77" grpId="0">
        <p:bldAsOne/>
      </p:bldGraphic>
      <p:bldP spid="80" grpId="0"/>
      <p:bldP spid="89" grpId="0"/>
      <p:bldP spid="90" grpId="0"/>
      <p:bldP spid="91" grpId="0"/>
      <p:bldP spid="92" grpId="0"/>
      <p:bldP spid="93" grpId="0"/>
      <p:bldP spid="9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-27384"/>
            <a:ext cx="913719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 smtClean="0">
                <a:solidFill>
                  <a:srgbClr val="002060"/>
                </a:solidFill>
                <a:latin typeface="Arial Narrow" pitchFamily="34" charset="0"/>
              </a:rPr>
              <a:t>Un’indagine integrata</a:t>
            </a:r>
            <a:endParaRPr lang="it-IT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251520" y="692696"/>
            <a:ext cx="8712968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Arial Narrow" pitchFamily="34" charset="0"/>
              </a:rPr>
              <a:t>OBIETTIVO</a:t>
            </a:r>
            <a:r>
              <a:rPr lang="it-IT" sz="2000" dirty="0" smtClean="0">
                <a:solidFill>
                  <a:srgbClr val="000000"/>
                </a:solidFill>
                <a:latin typeface="Arial Narrow" pitchFamily="34" charset="0"/>
              </a:rPr>
              <a:t> – </a:t>
            </a:r>
            <a:r>
              <a:rPr lang="it-IT" sz="2000" i="1" dirty="0" smtClean="0">
                <a:solidFill>
                  <a:srgbClr val="000000"/>
                </a:solidFill>
                <a:latin typeface="Arial Narrow" pitchFamily="34" charset="0"/>
              </a:rPr>
              <a:t>verificare i livelli di investimento su supporti di comunicazione e pubblicità 		cartacei, evidenziandone i vantaggi e l’apporto in ambito di campagne multicanale.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79512" y="1484784"/>
            <a:ext cx="871296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0000"/>
                </a:solidFill>
                <a:latin typeface="Arial Narrow" pitchFamily="34" charset="0"/>
              </a:rPr>
              <a:t>TRE TARGET DI RILEVAZIONE</a:t>
            </a:r>
            <a:endParaRPr lang="it-IT" sz="2000" i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6" name="Freccia in giù 45"/>
          <p:cNvSpPr/>
          <p:nvPr/>
        </p:nvSpPr>
        <p:spPr>
          <a:xfrm>
            <a:off x="1331640" y="206084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in giù 51"/>
          <p:cNvSpPr/>
          <p:nvPr/>
        </p:nvSpPr>
        <p:spPr>
          <a:xfrm>
            <a:off x="4355976" y="206084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reccia in giù 52"/>
          <p:cNvSpPr/>
          <p:nvPr/>
        </p:nvSpPr>
        <p:spPr>
          <a:xfrm>
            <a:off x="7452320" y="206084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7504" y="2636912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b="1" i="1" u="sng" dirty="0" err="1" smtClean="0">
                <a:solidFill>
                  <a:srgbClr val="002060"/>
                </a:solidFill>
                <a:latin typeface="Calibri" pitchFamily="34" charset="0"/>
              </a:rPr>
              <a:t>Decision</a:t>
            </a:r>
            <a:r>
              <a:rPr lang="it-IT" sz="1400" b="1" i="1" u="sng" dirty="0" smtClean="0">
                <a:solidFill>
                  <a:srgbClr val="002060"/>
                </a:solidFill>
                <a:latin typeface="Calibri" pitchFamily="34" charset="0"/>
              </a:rPr>
              <a:t> Maker</a:t>
            </a:r>
            <a:endParaRPr lang="it-IT" sz="1400" b="1" i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3131840" y="2636912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b="1" i="1" u="sng" dirty="0" err="1" smtClean="0">
                <a:solidFill>
                  <a:srgbClr val="002060"/>
                </a:solidFill>
                <a:latin typeface="Calibri" pitchFamily="34" charset="0"/>
              </a:rPr>
              <a:t>Influencer</a:t>
            </a:r>
            <a:endParaRPr lang="it-IT" sz="1400" b="1" i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6228184" y="2689175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b="1" i="1" u="sng" dirty="0" smtClean="0">
                <a:solidFill>
                  <a:srgbClr val="002060"/>
                </a:solidFill>
                <a:latin typeface="Calibri" pitchFamily="34" charset="0"/>
              </a:rPr>
              <a:t>Cittadini</a:t>
            </a:r>
            <a:endParaRPr lang="it-IT" sz="1400" b="1" i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107504" y="3212976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Campione rappresentativo di società investitrici in comunicazione</a:t>
            </a:r>
            <a:endParaRPr lang="it-IT" sz="14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131840" y="3212976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Rappresentanti di agenzie / centri media</a:t>
            </a:r>
            <a:endParaRPr lang="it-IT" sz="14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6228184" y="3265239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Consumers</a:t>
            </a:r>
            <a:endParaRPr lang="it-IT" sz="14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107504" y="3933056"/>
            <a:ext cx="2808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Contatto con oltre 1.800 figure responsabili per le decisioni della propria azienda in comunicazione e pubblicità</a:t>
            </a:r>
            <a:endParaRPr lang="it-IT" sz="14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107504" y="5085184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Accesso dal questionario da parte di oltre 600 contatti</a:t>
            </a:r>
            <a:endParaRPr lang="it-IT" sz="14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107504" y="5858108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Totale interviste valide per l’analisi: </a:t>
            </a:r>
            <a:r>
              <a:rPr lang="it-IT" sz="1400" b="1" i="1" dirty="0" smtClean="0">
                <a:solidFill>
                  <a:schemeClr val="tx2"/>
                </a:solidFill>
                <a:latin typeface="Calibri" pitchFamily="34" charset="0"/>
              </a:rPr>
              <a:t>400</a:t>
            </a:r>
            <a:endParaRPr lang="it-IT" sz="1400" b="1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9" name="Rettangolo arrotondato 68"/>
          <p:cNvSpPr/>
          <p:nvPr/>
        </p:nvSpPr>
        <p:spPr>
          <a:xfrm>
            <a:off x="35496" y="2564904"/>
            <a:ext cx="2952328" cy="41764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arrotondato 69"/>
          <p:cNvSpPr/>
          <p:nvPr/>
        </p:nvSpPr>
        <p:spPr>
          <a:xfrm>
            <a:off x="3059832" y="2564904"/>
            <a:ext cx="2952328" cy="41764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arrotondato 70"/>
          <p:cNvSpPr/>
          <p:nvPr/>
        </p:nvSpPr>
        <p:spPr>
          <a:xfrm>
            <a:off x="6156176" y="2564904"/>
            <a:ext cx="2952328" cy="41764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3131840" y="4129916"/>
            <a:ext cx="28083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Campione rappresentativo dei principali centri media e agenzie presenti sul territorio, con copertura dei principali settori merceologici investitori</a:t>
            </a:r>
            <a:endParaRPr lang="it-IT" sz="14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3131840" y="5858108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Totale interviste valide per l’analisi: </a:t>
            </a:r>
            <a:r>
              <a:rPr lang="it-IT" sz="1400" b="1" i="1" dirty="0" smtClean="0">
                <a:solidFill>
                  <a:schemeClr val="tx2"/>
                </a:solidFill>
                <a:latin typeface="Calibri" pitchFamily="34" charset="0"/>
              </a:rPr>
              <a:t>50</a:t>
            </a:r>
            <a:endParaRPr lang="it-IT" sz="1400" b="1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6228184" y="3861048"/>
            <a:ext cx="28083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Campione rappresentativo della popolazione adulta italiana esposta ad un canale di comunicazione cartaceo nel corso dell’ultima settimana</a:t>
            </a:r>
            <a:endParaRPr lang="it-IT" sz="14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6228184" y="5301208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tx2"/>
                </a:solidFill>
                <a:latin typeface="Calibri" pitchFamily="34" charset="0"/>
              </a:rPr>
              <a:t>Totale interviste valide per l’analisi: </a:t>
            </a:r>
            <a:r>
              <a:rPr lang="it-IT" sz="1400" b="1" i="1" dirty="0" smtClean="0">
                <a:solidFill>
                  <a:schemeClr val="tx2"/>
                </a:solidFill>
                <a:latin typeface="Calibri" pitchFamily="34" charset="0"/>
              </a:rPr>
              <a:t>1.000</a:t>
            </a:r>
            <a:endParaRPr lang="it-IT" sz="1400" b="1" i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magin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7" y="-27384"/>
            <a:ext cx="1450721" cy="1093198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116632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 I LEAFLET/BROCHURE/CARTOLINE/DEPLIANT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9553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136087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376447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CITTADINI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37" name="Grafico 36"/>
          <p:cNvGraphicFramePr/>
          <p:nvPr>
            <p:extLst>
              <p:ext uri="{D42A27DB-BD31-4B8C-83A1-F6EECF244321}">
                <p14:modId xmlns:p14="http://schemas.microsoft.com/office/powerpoint/2010/main" val="631165740"/>
              </p:ext>
            </p:extLst>
          </p:nvPr>
        </p:nvGraphicFramePr>
        <p:xfrm>
          <a:off x="35496" y="476672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CasellaDiTesto 5"/>
          <p:cNvSpPr txBox="1">
            <a:spLocks noChangeArrowheads="1"/>
          </p:cNvSpPr>
          <p:nvPr/>
        </p:nvSpPr>
        <p:spPr bwMode="auto">
          <a:xfrm>
            <a:off x="405576" y="1111677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7,2%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39" name="Grafico 38"/>
          <p:cNvGraphicFramePr/>
          <p:nvPr>
            <p:extLst>
              <p:ext uri="{D42A27DB-BD31-4B8C-83A1-F6EECF244321}">
                <p14:modId xmlns:p14="http://schemas.microsoft.com/office/powerpoint/2010/main" val="2166869348"/>
              </p:ext>
            </p:extLst>
          </p:nvPr>
        </p:nvGraphicFramePr>
        <p:xfrm>
          <a:off x="4503220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CasellaDiTesto 39"/>
          <p:cNvSpPr txBox="1"/>
          <p:nvPr/>
        </p:nvSpPr>
        <p:spPr>
          <a:xfrm>
            <a:off x="3059832" y="4077072"/>
            <a:ext cx="158417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DEVONO ESSERE </a:t>
            </a:r>
            <a:r>
              <a:rPr lang="it-IT" sz="1100" b="1" i="1" u="sng" dirty="0">
                <a:solidFill>
                  <a:srgbClr val="FF0000"/>
                </a:solidFill>
              </a:rPr>
              <a:t>AFFIANCATI DA ALTRI MEZZI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2987824" y="4830260"/>
            <a:ext cx="1635692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GARANTISCONO UNA </a:t>
            </a:r>
            <a:r>
              <a:rPr lang="it-IT" sz="1100" b="1" i="1" u="sng" dirty="0">
                <a:solidFill>
                  <a:srgbClr val="FF0000"/>
                </a:solidFill>
              </a:rPr>
              <a:t>MOLTIPLICAZIONE DI VISIONE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3059833" y="5797714"/>
            <a:ext cx="1584176" cy="957953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ADATTI A </a:t>
            </a:r>
            <a:r>
              <a:rPr lang="it-IT" sz="1100" b="1" i="1" u="sng" dirty="0">
                <a:solidFill>
                  <a:srgbClr val="FF0000"/>
                </a:solidFill>
              </a:rPr>
              <a:t>QUALSIASI TIPO DI SERVIZIO/ PRODOTTO</a:t>
            </a:r>
          </a:p>
          <a:p>
            <a:pPr algn="r"/>
            <a:endParaRPr lang="it-IT" sz="1100" b="1" i="1" u="sng" dirty="0">
              <a:solidFill>
                <a:schemeClr val="tx2"/>
              </a:solidFill>
            </a:endParaRPr>
          </a:p>
        </p:txBody>
      </p:sp>
      <p:graphicFrame>
        <p:nvGraphicFramePr>
          <p:cNvPr id="47" name="Grafico 46"/>
          <p:cNvGraphicFramePr/>
          <p:nvPr>
            <p:extLst>
              <p:ext uri="{D42A27DB-BD31-4B8C-83A1-F6EECF244321}">
                <p14:modId xmlns:p14="http://schemas.microsoft.com/office/powerpoint/2010/main" val="320274942"/>
              </p:ext>
            </p:extLst>
          </p:nvPr>
        </p:nvGraphicFramePr>
        <p:xfrm>
          <a:off x="7383540" y="371704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CasellaDiTesto 47"/>
          <p:cNvSpPr txBox="1"/>
          <p:nvPr/>
        </p:nvSpPr>
        <p:spPr>
          <a:xfrm>
            <a:off x="5940152" y="4005065"/>
            <a:ext cx="158417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POSSIBILITA’ DI </a:t>
            </a:r>
            <a:r>
              <a:rPr lang="it-IT" sz="1100" b="1" i="1" u="sng" dirty="0">
                <a:solidFill>
                  <a:srgbClr val="FF0000"/>
                </a:solidFill>
              </a:rPr>
              <a:t>CONSERVARE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LA PUBBLICITA’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940152" y="4957139"/>
            <a:ext cx="1563684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 PUBBLICITA’ E’ </a:t>
            </a:r>
            <a:r>
              <a:rPr lang="it-IT" sz="1100" b="1" i="1" u="sng" dirty="0">
                <a:solidFill>
                  <a:srgbClr val="FF0000"/>
                </a:solidFill>
              </a:rPr>
              <a:t>INFORMATIVA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5796136" y="5805273"/>
            <a:ext cx="1728192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INVOGLIA A </a:t>
            </a:r>
            <a:r>
              <a:rPr lang="it-IT" sz="1100" b="1" i="1" u="sng" dirty="0">
                <a:solidFill>
                  <a:srgbClr val="FF0000"/>
                </a:solidFill>
              </a:rPr>
              <a:t>INFORMARSI/ ACQUISTARE </a:t>
            </a:r>
            <a:r>
              <a:rPr lang="it-IT" sz="1100" b="1" dirty="0">
                <a:solidFill>
                  <a:schemeClr val="tx2"/>
                </a:solidFill>
              </a:rPr>
              <a:t>IL PRODOTTO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graphicFrame>
        <p:nvGraphicFramePr>
          <p:cNvPr id="51" name="Grafico 50"/>
          <p:cNvGraphicFramePr/>
          <p:nvPr>
            <p:extLst>
              <p:ext uri="{D42A27DB-BD31-4B8C-83A1-F6EECF244321}">
                <p14:modId xmlns:p14="http://schemas.microsoft.com/office/powerpoint/2010/main" val="4035921441"/>
              </p:ext>
            </p:extLst>
          </p:nvPr>
        </p:nvGraphicFramePr>
        <p:xfrm>
          <a:off x="1187624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4" name="CasellaDiTesto 53"/>
          <p:cNvSpPr txBox="1"/>
          <p:nvPr/>
        </p:nvSpPr>
        <p:spPr>
          <a:xfrm>
            <a:off x="153561" y="3985464"/>
            <a:ext cx="118723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EFFICACI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53561" y="5111606"/>
            <a:ext cx="118723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ECONOMICI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9544" y="5853172"/>
            <a:ext cx="1331252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 BISOGNO DI </a:t>
            </a:r>
            <a:r>
              <a:rPr lang="it-IT" sz="1100" b="1" i="1" u="sng" dirty="0">
                <a:solidFill>
                  <a:srgbClr val="FF0000"/>
                </a:solidFill>
              </a:rPr>
              <a:t>ALTRI MEZZI</a:t>
            </a:r>
            <a:r>
              <a:rPr lang="it-IT" sz="1100" b="1" dirty="0">
                <a:solidFill>
                  <a:srgbClr val="FF0000"/>
                </a:solidFill>
              </a:rPr>
              <a:t/>
            </a:r>
            <a:br>
              <a:rPr lang="it-IT" sz="1100" b="1" dirty="0">
                <a:solidFill>
                  <a:srgbClr val="FF0000"/>
                </a:solidFill>
              </a:rPr>
            </a:br>
            <a:r>
              <a:rPr lang="it-IT" sz="1100" b="1" i="1" u="sng" dirty="0">
                <a:solidFill>
                  <a:srgbClr val="FF0000"/>
                </a:solidFill>
              </a:rPr>
              <a:t>A SUPPORTO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1475656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35,3%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1763688" y="412934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47,1%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1496600" y="50610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37,7%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4499992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22,6%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4880976" y="412934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38,7%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4520936" y="50610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25,8%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7596336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33,5%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8265352" y="412934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7617280" y="50610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35,3%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965150" y="600952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" name="CasellaDiTesto 5"/>
          <p:cNvSpPr txBox="1">
            <a:spLocks noChangeArrowheads="1"/>
          </p:cNvSpPr>
          <p:nvPr/>
        </p:nvSpPr>
        <p:spPr bwMode="auto">
          <a:xfrm>
            <a:off x="4716017" y="1052737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DISTRIBUZIONE</a:t>
            </a:r>
          </a:p>
        </p:txBody>
      </p:sp>
      <p:sp>
        <p:nvSpPr>
          <p:cNvPr id="36" name="CasellaDiTesto 5"/>
          <p:cNvSpPr txBox="1">
            <a:spLocks noChangeArrowheads="1"/>
          </p:cNvSpPr>
          <p:nvPr/>
        </p:nvSpPr>
        <p:spPr bwMode="auto">
          <a:xfrm>
            <a:off x="4716017" y="1556792"/>
            <a:ext cx="395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FARMACEUTICI/</a:t>
            </a: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SANITARI</a:t>
            </a:r>
          </a:p>
        </p:txBody>
      </p:sp>
      <p:sp>
        <p:nvSpPr>
          <p:cNvPr id="45" name="CasellaDiTesto 5"/>
          <p:cNvSpPr txBox="1">
            <a:spLocks noChangeArrowheads="1"/>
          </p:cNvSpPr>
          <p:nvPr/>
        </p:nvSpPr>
        <p:spPr bwMode="auto">
          <a:xfrm>
            <a:off x="4716017" y="2740858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ABITAZIONE</a:t>
            </a:r>
          </a:p>
        </p:txBody>
      </p:sp>
      <p:sp>
        <p:nvSpPr>
          <p:cNvPr id="46" name="CasellaDiTesto 5"/>
          <p:cNvSpPr txBox="1">
            <a:spLocks noChangeArrowheads="1"/>
          </p:cNvSpPr>
          <p:nvPr/>
        </p:nvSpPr>
        <p:spPr bwMode="auto">
          <a:xfrm>
            <a:off x="4716017" y="2236803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TELECOMUNICAZIONI</a:t>
            </a:r>
          </a:p>
        </p:txBody>
      </p:sp>
    </p:spTree>
    <p:extLst>
      <p:ext uri="{BB962C8B-B14F-4D97-AF65-F5344CB8AC3E}">
        <p14:creationId xmlns:p14="http://schemas.microsoft.com/office/powerpoint/2010/main" val="24161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Graphic spid="37" grpId="0">
        <p:bldAsOne/>
      </p:bldGraphic>
      <p:bldP spid="38" grpId="0"/>
      <p:bldGraphic spid="39" grpId="0">
        <p:bldAsOne/>
      </p:bldGraphic>
      <p:bldP spid="40" grpId="0"/>
      <p:bldP spid="41" grpId="0"/>
      <p:bldP spid="42" grpId="0"/>
      <p:bldGraphic spid="47" grpId="0">
        <p:bldAsOne/>
      </p:bldGraphic>
      <p:bldP spid="48" grpId="0"/>
      <p:bldP spid="49" grpId="0"/>
      <p:bldP spid="50" grpId="0"/>
      <p:bldGraphic spid="51" grpId="0">
        <p:bldAsOne/>
      </p:bldGraphic>
      <p:bldP spid="54" grpId="0"/>
      <p:bldP spid="55" grpId="0"/>
      <p:bldP spid="56" grpId="0"/>
      <p:bldP spid="89" grpId="0"/>
      <p:bldP spid="92" grpId="0"/>
      <p:bldP spid="93" grpId="0"/>
      <p:bldP spid="63" grpId="0"/>
      <p:bldP spid="64" grpId="0"/>
      <p:bldP spid="66" grpId="0"/>
      <p:bldP spid="67" grpId="0"/>
      <p:bldP spid="68" grpId="0"/>
      <p:bldP spid="69" grpId="0"/>
      <p:bldP spid="32" grpId="0"/>
      <p:bldP spid="35" grpId="0"/>
      <p:bldP spid="36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6" name="Picture 6" descr="http://www.4marketing.biz/wp-content/uploads/2005/09/direct-marke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/>
          <a:stretch/>
        </p:blipFill>
        <p:spPr bwMode="auto">
          <a:xfrm>
            <a:off x="0" y="-30832"/>
            <a:ext cx="9180512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http://www.4marketing.biz/wp-content/uploads/2005/09/direct-market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/>
          <a:stretch/>
        </p:blipFill>
        <p:spPr bwMode="auto">
          <a:xfrm>
            <a:off x="20168" y="-30832"/>
            <a:ext cx="1404424" cy="12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 Il DIRECT MAIL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9553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136087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376447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CITTADINI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45" name="Grafico 44"/>
          <p:cNvGraphicFramePr/>
          <p:nvPr>
            <p:extLst>
              <p:ext uri="{D42A27DB-BD31-4B8C-83A1-F6EECF244321}">
                <p14:modId xmlns:p14="http://schemas.microsoft.com/office/powerpoint/2010/main" val="1995690165"/>
              </p:ext>
            </p:extLst>
          </p:nvPr>
        </p:nvGraphicFramePr>
        <p:xfrm>
          <a:off x="35496" y="476672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CasellaDiTesto 5"/>
          <p:cNvSpPr txBox="1">
            <a:spLocks noChangeArrowheads="1"/>
          </p:cNvSpPr>
          <p:nvPr/>
        </p:nvSpPr>
        <p:spPr bwMode="auto">
          <a:xfrm>
            <a:off x="405576" y="1111677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3%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52" name="Grafico 51"/>
          <p:cNvGraphicFramePr/>
          <p:nvPr>
            <p:extLst>
              <p:ext uri="{D42A27DB-BD31-4B8C-83A1-F6EECF244321}">
                <p14:modId xmlns:p14="http://schemas.microsoft.com/office/powerpoint/2010/main" val="2703930709"/>
              </p:ext>
            </p:extLst>
          </p:nvPr>
        </p:nvGraphicFramePr>
        <p:xfrm>
          <a:off x="4431212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CasellaDiTesto 52"/>
          <p:cNvSpPr txBox="1"/>
          <p:nvPr/>
        </p:nvSpPr>
        <p:spPr>
          <a:xfrm>
            <a:off x="3152332" y="4052973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</a:p>
        </p:txBody>
      </p:sp>
      <p:graphicFrame>
        <p:nvGraphicFramePr>
          <p:cNvPr id="57" name="Grafico 56"/>
          <p:cNvGraphicFramePr/>
          <p:nvPr>
            <p:extLst>
              <p:ext uri="{D42A27DB-BD31-4B8C-83A1-F6EECF244321}">
                <p14:modId xmlns:p14="http://schemas.microsoft.com/office/powerpoint/2010/main" val="3575820594"/>
              </p:ext>
            </p:extLst>
          </p:nvPr>
        </p:nvGraphicFramePr>
        <p:xfrm>
          <a:off x="7527556" y="371704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CasellaDiTesto 57"/>
          <p:cNvSpPr txBox="1"/>
          <p:nvPr/>
        </p:nvSpPr>
        <p:spPr>
          <a:xfrm>
            <a:off x="6084168" y="4077072"/>
            <a:ext cx="158417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POSSIBILITA’ DI </a:t>
            </a:r>
            <a:r>
              <a:rPr lang="it-IT" sz="1100" b="1" i="1" u="sng" dirty="0">
                <a:solidFill>
                  <a:srgbClr val="FF0000"/>
                </a:solidFill>
              </a:rPr>
              <a:t>CONSERVARE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LA PUBBLICITA’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5868144" y="4942910"/>
            <a:ext cx="177970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LA PUBBLICITA’ E’ </a:t>
            </a:r>
            <a:r>
              <a:rPr lang="it-IT" sz="1100" b="1" i="1" u="sng" dirty="0">
                <a:solidFill>
                  <a:srgbClr val="FF0000"/>
                </a:solidFill>
              </a:rPr>
              <a:t>MIRATA</a:t>
            </a:r>
            <a:r>
              <a:rPr lang="it-IT" sz="1100" b="1" i="1" u="sng" dirty="0">
                <a:solidFill>
                  <a:schemeClr val="tx2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A CHI UTILIZZA IL MEZZO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5868144" y="5949280"/>
            <a:ext cx="1800200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PERMETTE DI </a:t>
            </a:r>
            <a:r>
              <a:rPr lang="it-IT" sz="1100" b="1" i="1" u="sng" dirty="0">
                <a:solidFill>
                  <a:srgbClr val="FF0000"/>
                </a:solidFill>
              </a:rPr>
              <a:t>SALTARE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LA PUBBLICITA’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2987824" y="4941169"/>
            <a:ext cx="158417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DEVE ESSERE </a:t>
            </a:r>
            <a:r>
              <a:rPr lang="it-IT" sz="1100" b="1" i="1" u="sng" dirty="0">
                <a:solidFill>
                  <a:srgbClr val="FF0000"/>
                </a:solidFill>
              </a:rPr>
              <a:t>AFFIANCATO DA ALTRI MEZZI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2987824" y="6093296"/>
            <a:ext cx="158417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MISURABILE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107505" y="4031487"/>
            <a:ext cx="118723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107505" y="5138028"/>
            <a:ext cx="118723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ECONOMICO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-36512" y="6119718"/>
            <a:ext cx="1331252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COSTOSO</a:t>
            </a:r>
          </a:p>
        </p:txBody>
      </p:sp>
      <p:graphicFrame>
        <p:nvGraphicFramePr>
          <p:cNvPr id="74" name="Grafico 73"/>
          <p:cNvGraphicFramePr/>
          <p:nvPr>
            <p:extLst>
              <p:ext uri="{D42A27DB-BD31-4B8C-83A1-F6EECF244321}">
                <p14:modId xmlns:p14="http://schemas.microsoft.com/office/powerpoint/2010/main" val="1163056275"/>
              </p:ext>
            </p:extLst>
          </p:nvPr>
        </p:nvGraphicFramePr>
        <p:xfrm>
          <a:off x="1178774" y="3700347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9" name="CasellaDiTesto 88"/>
          <p:cNvSpPr txBox="1"/>
          <p:nvPr/>
        </p:nvSpPr>
        <p:spPr>
          <a:xfrm>
            <a:off x="1206180" y="601476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23,6%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1907704" y="4142555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56,2%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1280576" y="507430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29,7%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4880976" y="60256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19,4%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4644008" y="412934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35,5%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4880976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19,4%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7740352" y="6021297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33,9%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8100392" y="412934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48,8%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7956376" y="5085193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42,1%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831173" y="548689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8" name="CasellaDiTesto 5"/>
          <p:cNvSpPr txBox="1">
            <a:spLocks noChangeArrowheads="1"/>
          </p:cNvSpPr>
          <p:nvPr/>
        </p:nvSpPr>
        <p:spPr bwMode="auto">
          <a:xfrm>
            <a:off x="4582040" y="1000473"/>
            <a:ext cx="395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FINANZA/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ASSICURAZIONI</a:t>
            </a:r>
          </a:p>
        </p:txBody>
      </p:sp>
      <p:sp>
        <p:nvSpPr>
          <p:cNvPr id="39" name="CasellaDiTesto 5"/>
          <p:cNvSpPr txBox="1">
            <a:spLocks noChangeArrowheads="1"/>
          </p:cNvSpPr>
          <p:nvPr/>
        </p:nvSpPr>
        <p:spPr bwMode="auto">
          <a:xfrm>
            <a:off x="4582040" y="1752491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TELECOMUNICAZIONI</a:t>
            </a:r>
          </a:p>
        </p:txBody>
      </p:sp>
      <p:sp>
        <p:nvSpPr>
          <p:cNvPr id="40" name="CasellaDiTesto 5"/>
          <p:cNvSpPr txBox="1">
            <a:spLocks noChangeArrowheads="1"/>
          </p:cNvSpPr>
          <p:nvPr/>
        </p:nvSpPr>
        <p:spPr bwMode="auto">
          <a:xfrm>
            <a:off x="4582040" y="2760603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MEDIA/ EDITORIA</a:t>
            </a:r>
          </a:p>
        </p:txBody>
      </p:sp>
      <p:sp>
        <p:nvSpPr>
          <p:cNvPr id="41" name="CasellaDiTesto 5"/>
          <p:cNvSpPr txBox="1">
            <a:spLocks noChangeArrowheads="1"/>
          </p:cNvSpPr>
          <p:nvPr/>
        </p:nvSpPr>
        <p:spPr bwMode="auto">
          <a:xfrm>
            <a:off x="4582040" y="2256547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301212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Graphic spid="45" grpId="0">
        <p:bldAsOne/>
      </p:bldGraphic>
      <p:bldP spid="46" grpId="0"/>
      <p:bldGraphic spid="52" grpId="0">
        <p:bldAsOne/>
      </p:bldGraphic>
      <p:bldP spid="53" grpId="0"/>
      <p:bldGraphic spid="57" grpId="0">
        <p:bldAsOne/>
      </p:bldGraphic>
      <p:bldP spid="58" grpId="0"/>
      <p:bldP spid="59" grpId="0"/>
      <p:bldP spid="60" grpId="0"/>
      <p:bldP spid="61" grpId="0"/>
      <p:bldP spid="65" grpId="0"/>
      <p:bldP spid="71" grpId="0"/>
      <p:bldP spid="72" grpId="0"/>
      <p:bldP spid="73" grpId="0"/>
      <p:bldGraphic spid="74" grpId="0">
        <p:bldAsOne/>
      </p:bldGraphic>
      <p:bldP spid="89" grpId="0"/>
      <p:bldP spid="92" grpId="0"/>
      <p:bldP spid="93" grpId="0"/>
      <p:bldP spid="75" grpId="0"/>
      <p:bldP spid="76" grpId="0"/>
      <p:bldP spid="77" grpId="0"/>
      <p:bldP spid="78" grpId="0"/>
      <p:bldP spid="79" grpId="0"/>
      <p:bldP spid="80" grpId="0"/>
      <p:bldP spid="32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7" descr="C:\Documents and Settings\Daniele Radaelli\Desktop\Immagini assocarta\cartonati_prodotti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653" r="16147"/>
            <a:stretch/>
          </p:blipFill>
          <p:spPr bwMode="auto">
            <a:xfrm>
              <a:off x="0" y="0"/>
              <a:ext cx="1600200" cy="1524000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Daniele Radaelli\Desktop\Immagini assocarta\BliSTO_11.jpg"/>
            <p:cNvPicPr>
              <a:picLocks noChangeAspect="1" noChangeArrowheads="1"/>
            </p:cNvPicPr>
            <p:nvPr/>
          </p:nvPicPr>
          <p:blipFill>
            <a:blip r:embed="rId3" cstate="print"/>
            <a:srcRect l="24796" r="25592"/>
            <a:stretch>
              <a:fillRect/>
            </a:stretch>
          </p:blipFill>
          <p:spPr bwMode="auto">
            <a:xfrm>
              <a:off x="0" y="1778000"/>
              <a:ext cx="2520280" cy="5080000"/>
            </a:xfrm>
            <a:prstGeom prst="rect">
              <a:avLst/>
            </a:prstGeom>
            <a:noFill/>
          </p:spPr>
        </p:pic>
        <p:pic>
          <p:nvPicPr>
            <p:cNvPr id="5" name="Picture 3" descr="C:\Documents and Settings\Daniele Radaelli\Desktop\Immagini assocarta\cobra_1.jpg"/>
            <p:cNvPicPr>
              <a:picLocks noChangeAspect="1" noChangeArrowheads="1"/>
            </p:cNvPicPr>
            <p:nvPr/>
          </p:nvPicPr>
          <p:blipFill>
            <a:blip r:embed="rId4" cstate="print"/>
            <a:srcRect l="22680" r="20621"/>
            <a:stretch>
              <a:fillRect/>
            </a:stretch>
          </p:blipFill>
          <p:spPr bwMode="auto">
            <a:xfrm flipH="1">
              <a:off x="3779912" y="1778000"/>
              <a:ext cx="2880320" cy="5080000"/>
            </a:xfrm>
            <a:prstGeom prst="rect">
              <a:avLst/>
            </a:prstGeom>
            <a:noFill/>
          </p:spPr>
        </p:pic>
        <p:pic>
          <p:nvPicPr>
            <p:cNvPr id="6" name="Picture 4" descr="C:\Documents and Settings\Daniele Radaelli\Desktop\Immagini assocarta\espositori_prodott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2750" y="5334000"/>
              <a:ext cx="2381250" cy="1524000"/>
            </a:xfrm>
            <a:prstGeom prst="rect">
              <a:avLst/>
            </a:prstGeom>
            <a:noFill/>
          </p:spPr>
        </p:pic>
        <p:pic>
          <p:nvPicPr>
            <p:cNvPr id="7" name="Picture 5" descr="C:\Documents and Settings\Daniele Radaelli\Desktop\Immagini assocarta\portabledesk_1.jpg"/>
            <p:cNvPicPr>
              <a:picLocks noChangeAspect="1" noChangeArrowheads="1"/>
            </p:cNvPicPr>
            <p:nvPr/>
          </p:nvPicPr>
          <p:blipFill>
            <a:blip r:embed="rId6" cstate="print"/>
            <a:srcRect l="29767" r="26291"/>
            <a:stretch>
              <a:fillRect/>
            </a:stretch>
          </p:blipFill>
          <p:spPr bwMode="auto">
            <a:xfrm>
              <a:off x="6588224" y="0"/>
              <a:ext cx="2232248" cy="5080000"/>
            </a:xfrm>
            <a:prstGeom prst="rect">
              <a:avLst/>
            </a:prstGeom>
            <a:noFill/>
          </p:spPr>
        </p:pic>
        <p:pic>
          <p:nvPicPr>
            <p:cNvPr id="8" name="Picture 6" descr="C:\Documents and Settings\Daniele Radaelli\Desktop\Immagini assocarta\Spigolino_1.jpg"/>
            <p:cNvPicPr>
              <a:picLocks noChangeAspect="1" noChangeArrowheads="1"/>
            </p:cNvPicPr>
            <p:nvPr/>
          </p:nvPicPr>
          <p:blipFill>
            <a:blip r:embed="rId7" cstate="print"/>
            <a:srcRect l="25935" r="23720"/>
            <a:stretch>
              <a:fillRect/>
            </a:stretch>
          </p:blipFill>
          <p:spPr bwMode="auto">
            <a:xfrm>
              <a:off x="2123728" y="0"/>
              <a:ext cx="1868730" cy="371184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62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o 41"/>
          <p:cNvGrpSpPr>
            <a:grpSpLocks noChangeAspect="1"/>
          </p:cNvGrpSpPr>
          <p:nvPr/>
        </p:nvGrpSpPr>
        <p:grpSpPr>
          <a:xfrm>
            <a:off x="35267" y="1"/>
            <a:ext cx="1440397" cy="1080297"/>
            <a:chOff x="0" y="0"/>
            <a:chExt cx="9144000" cy="6858000"/>
          </a:xfrm>
        </p:grpSpPr>
        <p:pic>
          <p:nvPicPr>
            <p:cNvPr id="47" name="Picture 7" descr="C:\Documents and Settings\Daniele Radaelli\Desktop\Immagini assocarta\cartonati_prodotti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653" r="16147"/>
            <a:stretch/>
          </p:blipFill>
          <p:spPr bwMode="auto">
            <a:xfrm>
              <a:off x="0" y="0"/>
              <a:ext cx="1600200" cy="1524000"/>
            </a:xfrm>
            <a:prstGeom prst="rect">
              <a:avLst/>
            </a:prstGeom>
            <a:noFill/>
          </p:spPr>
        </p:pic>
        <p:pic>
          <p:nvPicPr>
            <p:cNvPr id="48" name="Picture 2" descr="C:\Documents and Settings\Daniele Radaelli\Desktop\Immagini assocarta\BliSTO_11.jpg"/>
            <p:cNvPicPr>
              <a:picLocks noChangeAspect="1" noChangeArrowheads="1"/>
            </p:cNvPicPr>
            <p:nvPr/>
          </p:nvPicPr>
          <p:blipFill>
            <a:blip r:embed="rId3" cstate="print"/>
            <a:srcRect l="24796" r="25592"/>
            <a:stretch>
              <a:fillRect/>
            </a:stretch>
          </p:blipFill>
          <p:spPr bwMode="auto">
            <a:xfrm>
              <a:off x="0" y="1778000"/>
              <a:ext cx="2520280" cy="5080000"/>
            </a:xfrm>
            <a:prstGeom prst="rect">
              <a:avLst/>
            </a:prstGeom>
            <a:noFill/>
          </p:spPr>
        </p:pic>
        <p:pic>
          <p:nvPicPr>
            <p:cNvPr id="49" name="Picture 3" descr="C:\Documents and Settings\Daniele Radaelli\Desktop\Immagini assocarta\cobra_1.jpg"/>
            <p:cNvPicPr>
              <a:picLocks noChangeAspect="1" noChangeArrowheads="1"/>
            </p:cNvPicPr>
            <p:nvPr/>
          </p:nvPicPr>
          <p:blipFill>
            <a:blip r:embed="rId4" cstate="print"/>
            <a:srcRect l="22680" r="20621"/>
            <a:stretch>
              <a:fillRect/>
            </a:stretch>
          </p:blipFill>
          <p:spPr bwMode="auto">
            <a:xfrm flipH="1">
              <a:off x="3779912" y="1778000"/>
              <a:ext cx="2880320" cy="5080000"/>
            </a:xfrm>
            <a:prstGeom prst="rect">
              <a:avLst/>
            </a:prstGeom>
            <a:noFill/>
          </p:spPr>
        </p:pic>
        <p:pic>
          <p:nvPicPr>
            <p:cNvPr id="50" name="Picture 4" descr="C:\Documents and Settings\Daniele Radaelli\Desktop\Immagini assocarta\espositori_prodott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2750" y="5334000"/>
              <a:ext cx="2381250" cy="1524000"/>
            </a:xfrm>
            <a:prstGeom prst="rect">
              <a:avLst/>
            </a:prstGeom>
            <a:noFill/>
          </p:spPr>
        </p:pic>
        <p:pic>
          <p:nvPicPr>
            <p:cNvPr id="51" name="Picture 5" descr="C:\Documents and Settings\Daniele Radaelli\Desktop\Immagini assocarta\portabledesk_1.jpg"/>
            <p:cNvPicPr>
              <a:picLocks noChangeAspect="1" noChangeArrowheads="1"/>
            </p:cNvPicPr>
            <p:nvPr/>
          </p:nvPicPr>
          <p:blipFill>
            <a:blip r:embed="rId6" cstate="print"/>
            <a:srcRect l="29767" r="26291"/>
            <a:stretch>
              <a:fillRect/>
            </a:stretch>
          </p:blipFill>
          <p:spPr bwMode="auto">
            <a:xfrm>
              <a:off x="6588224" y="0"/>
              <a:ext cx="2232248" cy="5080000"/>
            </a:xfrm>
            <a:prstGeom prst="rect">
              <a:avLst/>
            </a:prstGeom>
            <a:noFill/>
          </p:spPr>
        </p:pic>
        <p:pic>
          <p:nvPicPr>
            <p:cNvPr id="54" name="Picture 6" descr="C:\Documents and Settings\Daniele Radaelli\Desktop\Immagini assocarta\Spigolino_1.jpg"/>
            <p:cNvPicPr>
              <a:picLocks noChangeAspect="1" noChangeArrowheads="1"/>
            </p:cNvPicPr>
            <p:nvPr/>
          </p:nvPicPr>
          <p:blipFill>
            <a:blip r:embed="rId7" cstate="print"/>
            <a:srcRect l="25935" r="23720"/>
            <a:stretch>
              <a:fillRect/>
            </a:stretch>
          </p:blipFill>
          <p:spPr bwMode="auto">
            <a:xfrm>
              <a:off x="2123728" y="0"/>
              <a:ext cx="1868730" cy="3711848"/>
            </a:xfrm>
            <a:prstGeom prst="rect">
              <a:avLst/>
            </a:prstGeom>
            <a:noFill/>
          </p:spPr>
        </p:pic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 Il MATERIALE ESPOSITIVO/PACKAGING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557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936288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52" name="Grafico 51"/>
          <p:cNvGraphicFramePr/>
          <p:nvPr>
            <p:extLst>
              <p:ext uri="{D42A27DB-BD31-4B8C-83A1-F6EECF244321}">
                <p14:modId xmlns:p14="http://schemas.microsoft.com/office/powerpoint/2010/main" val="3746425163"/>
              </p:ext>
            </p:extLst>
          </p:nvPr>
        </p:nvGraphicFramePr>
        <p:xfrm>
          <a:off x="5367316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3" name="CasellaDiTesto 52"/>
          <p:cNvSpPr txBox="1"/>
          <p:nvPr/>
        </p:nvSpPr>
        <p:spPr>
          <a:xfrm>
            <a:off x="4088437" y="4052973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DEVONO ESSERE </a:t>
            </a:r>
            <a:r>
              <a:rPr lang="it-IT" sz="1100" b="1" i="1" u="sng" dirty="0">
                <a:solidFill>
                  <a:srgbClr val="FF0000"/>
                </a:solidFill>
              </a:rPr>
              <a:t>AFFIANCATI DA ALTRI MEZZI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923928" y="5111606"/>
            <a:ext cx="158417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EFFICACE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3923928" y="5877281"/>
            <a:ext cx="1584176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NEL TRASMETTERE I </a:t>
            </a:r>
            <a:r>
              <a:rPr lang="it-IT" sz="1100" b="1" i="1" u="sng" dirty="0">
                <a:solidFill>
                  <a:srgbClr val="FF0000"/>
                </a:solidFill>
              </a:rPr>
              <a:t>VALORI AZIENDALI</a:t>
            </a:r>
          </a:p>
          <a:p>
            <a:pPr algn="r"/>
            <a:endParaRPr lang="it-IT" sz="11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74" name="Grafico 73"/>
          <p:cNvGraphicFramePr/>
          <p:nvPr>
            <p:extLst>
              <p:ext uri="{D42A27DB-BD31-4B8C-83A1-F6EECF244321}">
                <p14:modId xmlns:p14="http://schemas.microsoft.com/office/powerpoint/2010/main" val="1689898981"/>
              </p:ext>
            </p:extLst>
          </p:nvPr>
        </p:nvGraphicFramePr>
        <p:xfrm>
          <a:off x="1538814" y="3700347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9" name="CasellaDiTesto 88"/>
          <p:cNvSpPr txBox="1"/>
          <p:nvPr/>
        </p:nvSpPr>
        <p:spPr>
          <a:xfrm>
            <a:off x="1640616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17,4%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2000656" y="4077081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36,2%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1640616" y="507430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18,8%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796136" y="592954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19,4%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5457040" y="4077081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5817080" y="506544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19,4%</a:t>
            </a:r>
          </a:p>
        </p:txBody>
      </p:sp>
      <p:graphicFrame>
        <p:nvGraphicFramePr>
          <p:cNvPr id="36" name="Grafico 35"/>
          <p:cNvGraphicFramePr/>
          <p:nvPr>
            <p:extLst>
              <p:ext uri="{D42A27DB-BD31-4B8C-83A1-F6EECF244321}">
                <p14:modId xmlns:p14="http://schemas.microsoft.com/office/powerpoint/2010/main" val="3810418229"/>
              </p:ext>
            </p:extLst>
          </p:nvPr>
        </p:nvGraphicFramePr>
        <p:xfrm>
          <a:off x="35496" y="548680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7" name="CasellaDiTesto 5"/>
          <p:cNvSpPr txBox="1">
            <a:spLocks noChangeArrowheads="1"/>
          </p:cNvSpPr>
          <p:nvPr/>
        </p:nvSpPr>
        <p:spPr bwMode="auto">
          <a:xfrm>
            <a:off x="405576" y="1183685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2,9%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Ovale 37"/>
          <p:cNvSpPr/>
          <p:nvPr/>
        </p:nvSpPr>
        <p:spPr>
          <a:xfrm>
            <a:off x="6158472" y="4149089"/>
            <a:ext cx="3022049" cy="15490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NON CONOSCO ABBASTANZA IL MEZZO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54,8%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432436" y="4165629"/>
            <a:ext cx="118723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EFFICACI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432436" y="5111606"/>
            <a:ext cx="118723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COSTOSI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288420" y="5925179"/>
            <a:ext cx="1331252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EFFICACI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893140" y="600952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4" name="CasellaDiTesto 5"/>
          <p:cNvSpPr txBox="1">
            <a:spLocks noChangeArrowheads="1"/>
          </p:cNvSpPr>
          <p:nvPr/>
        </p:nvSpPr>
        <p:spPr bwMode="auto">
          <a:xfrm>
            <a:off x="4644008" y="1000473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ALIMENTARI</a:t>
            </a:r>
          </a:p>
        </p:txBody>
      </p:sp>
      <p:sp>
        <p:nvSpPr>
          <p:cNvPr id="35" name="CasellaDiTesto 5"/>
          <p:cNvSpPr txBox="1">
            <a:spLocks noChangeArrowheads="1"/>
          </p:cNvSpPr>
          <p:nvPr/>
        </p:nvSpPr>
        <p:spPr bwMode="auto">
          <a:xfrm>
            <a:off x="4644008" y="1484784"/>
            <a:ext cx="395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FARMACEUTICI/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SANITARI</a:t>
            </a:r>
          </a:p>
        </p:txBody>
      </p:sp>
      <p:sp>
        <p:nvSpPr>
          <p:cNvPr id="45" name="CasellaDiTesto 5"/>
          <p:cNvSpPr txBox="1">
            <a:spLocks noChangeArrowheads="1"/>
          </p:cNvSpPr>
          <p:nvPr/>
        </p:nvSpPr>
        <p:spPr bwMode="auto">
          <a:xfrm>
            <a:off x="4644008" y="2760603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CASA/ ARREDO</a:t>
            </a:r>
          </a:p>
        </p:txBody>
      </p:sp>
      <p:sp>
        <p:nvSpPr>
          <p:cNvPr id="46" name="CasellaDiTesto 5"/>
          <p:cNvSpPr txBox="1">
            <a:spLocks noChangeArrowheads="1"/>
          </p:cNvSpPr>
          <p:nvPr/>
        </p:nvSpPr>
        <p:spPr bwMode="auto">
          <a:xfrm>
            <a:off x="4644008" y="2256547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ABBIGLIAMENTO</a:t>
            </a:r>
          </a:p>
        </p:txBody>
      </p:sp>
    </p:spTree>
    <p:extLst>
      <p:ext uri="{BB962C8B-B14F-4D97-AF65-F5344CB8AC3E}">
        <p14:creationId xmlns:p14="http://schemas.microsoft.com/office/powerpoint/2010/main" val="2463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Graphic spid="52" grpId="0">
        <p:bldAsOne/>
      </p:bldGraphic>
      <p:bldP spid="53" grpId="0"/>
      <p:bldP spid="61" grpId="0"/>
      <p:bldP spid="65" grpId="0"/>
      <p:bldGraphic spid="74" grpId="0">
        <p:bldAsOne/>
      </p:bldGraphic>
      <p:bldP spid="89" grpId="0"/>
      <p:bldP spid="92" grpId="0"/>
      <p:bldP spid="93" grpId="0"/>
      <p:bldP spid="75" grpId="0"/>
      <p:bldP spid="76" grpId="0"/>
      <p:bldP spid="77" grpId="0"/>
      <p:bldGraphic spid="36" grpId="0">
        <p:bldAsOne/>
      </p:bldGraphic>
      <p:bldP spid="37" grpId="0"/>
      <p:bldP spid="38" grpId="0" animBg="1"/>
      <p:bldP spid="39" grpId="0"/>
      <p:bldP spid="40" grpId="0"/>
      <p:bldP spid="41" grpId="0"/>
      <p:bldP spid="31" grpId="0"/>
      <p:bldP spid="34" grpId="0"/>
      <p:bldP spid="35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aniele Radaelli\Desktop\Immagini assocarta\catalogh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2693"/>
            <a:ext cx="9180512" cy="6870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Documents and Settings\Daniele Radaelli\Desktop\Immagini assocarta\catalogh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-27376"/>
            <a:ext cx="1336184" cy="1008113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 I CATALOGHI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557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936288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52" name="Grafico 51"/>
          <p:cNvGraphicFramePr/>
          <p:nvPr>
            <p:extLst>
              <p:ext uri="{D42A27DB-BD31-4B8C-83A1-F6EECF244321}">
                <p14:modId xmlns:p14="http://schemas.microsoft.com/office/powerpoint/2010/main" val="3591656312"/>
              </p:ext>
            </p:extLst>
          </p:nvPr>
        </p:nvGraphicFramePr>
        <p:xfrm>
          <a:off x="5367316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CasellaDiTesto 52"/>
          <p:cNvSpPr txBox="1"/>
          <p:nvPr/>
        </p:nvSpPr>
        <p:spPr>
          <a:xfrm>
            <a:off x="4088437" y="4941169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DEVONO ESSERE </a:t>
            </a:r>
            <a:r>
              <a:rPr lang="it-IT" sz="1100" b="1" i="1" u="sng" dirty="0">
                <a:solidFill>
                  <a:srgbClr val="FF0000"/>
                </a:solidFill>
              </a:rPr>
              <a:t>AFFIANCATI DA ALTRI MEZZI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779912" y="4175502"/>
            <a:ext cx="158417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COSTOSI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3923928" y="5949280"/>
            <a:ext cx="1584176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EFFICACI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</a:p>
        </p:txBody>
      </p:sp>
      <p:graphicFrame>
        <p:nvGraphicFramePr>
          <p:cNvPr id="74" name="Grafico 73"/>
          <p:cNvGraphicFramePr/>
          <p:nvPr>
            <p:extLst>
              <p:ext uri="{D42A27DB-BD31-4B8C-83A1-F6EECF244321}">
                <p14:modId xmlns:p14="http://schemas.microsoft.com/office/powerpoint/2010/main" val="3732828522"/>
              </p:ext>
            </p:extLst>
          </p:nvPr>
        </p:nvGraphicFramePr>
        <p:xfrm>
          <a:off x="1538814" y="3700347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CasellaDiTesto 88"/>
          <p:cNvSpPr txBox="1"/>
          <p:nvPr/>
        </p:nvSpPr>
        <p:spPr>
          <a:xfrm>
            <a:off x="1640616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18,8%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1784632" y="4077081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35,2%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1568608" y="506544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25,4%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652120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12,9%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5508104" y="4077081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32,3%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5457040" y="506544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29%</a:t>
            </a:r>
          </a:p>
        </p:txBody>
      </p:sp>
      <p:graphicFrame>
        <p:nvGraphicFramePr>
          <p:cNvPr id="29" name="Grafico 28"/>
          <p:cNvGraphicFramePr/>
          <p:nvPr>
            <p:extLst>
              <p:ext uri="{D42A27DB-BD31-4B8C-83A1-F6EECF244321}">
                <p14:modId xmlns:p14="http://schemas.microsoft.com/office/powerpoint/2010/main" val="2292484081"/>
              </p:ext>
            </p:extLst>
          </p:nvPr>
        </p:nvGraphicFramePr>
        <p:xfrm>
          <a:off x="35496" y="476672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CasellaDiTesto 5"/>
          <p:cNvSpPr txBox="1">
            <a:spLocks noChangeArrowheads="1"/>
          </p:cNvSpPr>
          <p:nvPr/>
        </p:nvSpPr>
        <p:spPr bwMode="auto">
          <a:xfrm>
            <a:off x="405576" y="1111677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2,7%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Ovale 30"/>
          <p:cNvSpPr/>
          <p:nvPr/>
        </p:nvSpPr>
        <p:spPr>
          <a:xfrm>
            <a:off x="6084177" y="4077081"/>
            <a:ext cx="3022049" cy="15490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NON CONOSCO ABBASTANZA IL MEZZO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61,3%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45464" y="4005065"/>
            <a:ext cx="118723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EFFICACI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445464" y="5183614"/>
            <a:ext cx="118723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ECONOMICI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301448" y="5827920"/>
            <a:ext cx="1331252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HANNO BISOGNO DI </a:t>
            </a:r>
            <a:r>
              <a:rPr lang="it-IT" sz="1100" b="1" i="1" u="sng" dirty="0">
                <a:solidFill>
                  <a:srgbClr val="FF0000"/>
                </a:solidFill>
              </a:rPr>
              <a:t>ALTRI MEZZI</a:t>
            </a:r>
            <a:r>
              <a:rPr lang="it-IT" sz="1100" b="1" dirty="0">
                <a:solidFill>
                  <a:srgbClr val="FF0000"/>
                </a:solidFill>
              </a:rPr>
              <a:t/>
            </a:r>
            <a:br>
              <a:rPr lang="it-IT" sz="1100" b="1" dirty="0">
                <a:solidFill>
                  <a:srgbClr val="FF0000"/>
                </a:solidFill>
              </a:rPr>
            </a:br>
            <a:r>
              <a:rPr lang="it-IT" sz="1100" b="1" i="1" u="sng" dirty="0">
                <a:solidFill>
                  <a:srgbClr val="FF0000"/>
                </a:solidFill>
              </a:rPr>
              <a:t>A SUPPORTO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533100" y="600952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8" name="CasellaDiTesto 5"/>
          <p:cNvSpPr txBox="1">
            <a:spLocks noChangeArrowheads="1"/>
          </p:cNvSpPr>
          <p:nvPr/>
        </p:nvSpPr>
        <p:spPr bwMode="auto">
          <a:xfrm>
            <a:off x="4283968" y="1000473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ALIMENTARI</a:t>
            </a:r>
          </a:p>
        </p:txBody>
      </p:sp>
      <p:sp>
        <p:nvSpPr>
          <p:cNvPr id="37" name="CasellaDiTesto 5"/>
          <p:cNvSpPr txBox="1">
            <a:spLocks noChangeArrowheads="1"/>
          </p:cNvSpPr>
          <p:nvPr/>
        </p:nvSpPr>
        <p:spPr bwMode="auto">
          <a:xfrm>
            <a:off x="4283968" y="1484784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TURISMO/ VIAGGI</a:t>
            </a:r>
          </a:p>
        </p:txBody>
      </p:sp>
      <p:sp>
        <p:nvSpPr>
          <p:cNvPr id="38" name="CasellaDiTesto 5"/>
          <p:cNvSpPr txBox="1">
            <a:spLocks noChangeArrowheads="1"/>
          </p:cNvSpPr>
          <p:nvPr/>
        </p:nvSpPr>
        <p:spPr bwMode="auto">
          <a:xfrm>
            <a:off x="4283968" y="2564905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CASA/ ARREDO</a:t>
            </a:r>
          </a:p>
        </p:txBody>
      </p:sp>
      <p:sp>
        <p:nvSpPr>
          <p:cNvPr id="39" name="CasellaDiTesto 5"/>
          <p:cNvSpPr txBox="1">
            <a:spLocks noChangeArrowheads="1"/>
          </p:cNvSpPr>
          <p:nvPr/>
        </p:nvSpPr>
        <p:spPr bwMode="auto">
          <a:xfrm>
            <a:off x="4283968" y="2060848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AUTOMOBILI</a:t>
            </a:r>
          </a:p>
        </p:txBody>
      </p:sp>
    </p:spTree>
    <p:extLst>
      <p:ext uri="{BB962C8B-B14F-4D97-AF65-F5344CB8AC3E}">
        <p14:creationId xmlns:p14="http://schemas.microsoft.com/office/powerpoint/2010/main" val="17405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Graphic spid="52" grpId="0">
        <p:bldAsOne/>
      </p:bldGraphic>
      <p:bldP spid="53" grpId="0"/>
      <p:bldP spid="61" grpId="0"/>
      <p:bldP spid="65" grpId="0"/>
      <p:bldGraphic spid="74" grpId="0">
        <p:bldAsOne/>
      </p:bldGraphic>
      <p:bldP spid="89" grpId="0"/>
      <p:bldP spid="92" grpId="0"/>
      <p:bldP spid="93" grpId="0"/>
      <p:bldP spid="75" grpId="0"/>
      <p:bldP spid="76" grpId="0"/>
      <p:bldP spid="77" grpId="0"/>
      <p:bldGraphic spid="29" grpId="0">
        <p:bldAsOne/>
      </p:bldGraphic>
      <p:bldP spid="30" grpId="0"/>
      <p:bldP spid="31" grpId="0" animBg="1"/>
      <p:bldP spid="32" grpId="0"/>
      <p:bldP spid="42" grpId="0"/>
      <p:bldP spid="43" grpId="0"/>
      <p:bldP spid="25" grpId="0"/>
      <p:bldP spid="28" grpId="0"/>
      <p:bldP spid="37" grpId="0"/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aniele Radaelli\Desktop\Immagini assocarta\Nuova cartella\000003163502-FinanzaCalcolatrice-Business-grafico-borsa-Penna-Sicurezza.jpg"/>
          <p:cNvPicPr>
            <a:picLocks noChangeAspect="1" noChangeArrowheads="1"/>
          </p:cNvPicPr>
          <p:nvPr/>
        </p:nvPicPr>
        <p:blipFill>
          <a:blip r:embed="rId2" cstate="print"/>
          <a:srcRect l="5583" r="5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Documents and Settings\Daniele Radaelli\Desktop\Immagini assocarta\Nuova cartella\000003163502-FinanzaCalcolatrice-Business-grafico-borsa-Penna-Sicurezza.jpg"/>
          <p:cNvPicPr>
            <a:picLocks noChangeAspect="1" noChangeArrowheads="1"/>
          </p:cNvPicPr>
          <p:nvPr/>
        </p:nvPicPr>
        <p:blipFill>
          <a:blip r:embed="rId2" cstate="print"/>
          <a:srcRect l="5583" r="5583"/>
          <a:stretch>
            <a:fillRect/>
          </a:stretch>
        </p:blipFill>
        <p:spPr bwMode="auto">
          <a:xfrm>
            <a:off x="0" y="0"/>
            <a:ext cx="1440396" cy="1080298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 La COMUNICAZIONE CORPORATE/BILANCI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557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936288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52" name="Grafico 51"/>
          <p:cNvGraphicFramePr/>
          <p:nvPr>
            <p:extLst>
              <p:ext uri="{D42A27DB-BD31-4B8C-83A1-F6EECF244321}">
                <p14:modId xmlns:p14="http://schemas.microsoft.com/office/powerpoint/2010/main" val="3261426321"/>
              </p:ext>
            </p:extLst>
          </p:nvPr>
        </p:nvGraphicFramePr>
        <p:xfrm>
          <a:off x="5367316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CasellaDiTesto 52"/>
          <p:cNvSpPr txBox="1"/>
          <p:nvPr/>
        </p:nvSpPr>
        <p:spPr>
          <a:xfrm>
            <a:off x="4088437" y="4941169"/>
            <a:ext cx="1419668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DEVE ESSERE </a:t>
            </a:r>
            <a:r>
              <a:rPr lang="it-IT" sz="1100" b="1" i="1" u="sng" dirty="0">
                <a:solidFill>
                  <a:srgbClr val="FF0000"/>
                </a:solidFill>
              </a:rPr>
              <a:t>AFFIANCATA DA ALTRI MEZZI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779912" y="4077072"/>
            <a:ext cx="1584176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3923928" y="5877273"/>
            <a:ext cx="158417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EFFICACE NEL TRASMETTERE I </a:t>
            </a:r>
            <a:r>
              <a:rPr lang="it-IT" sz="1100" b="1" i="1" u="sng" dirty="0">
                <a:solidFill>
                  <a:srgbClr val="FF0000"/>
                </a:solidFill>
              </a:rPr>
              <a:t>VALORI AZIENDALI</a:t>
            </a:r>
          </a:p>
        </p:txBody>
      </p:sp>
      <p:graphicFrame>
        <p:nvGraphicFramePr>
          <p:cNvPr id="74" name="Grafico 73"/>
          <p:cNvGraphicFramePr/>
          <p:nvPr>
            <p:extLst>
              <p:ext uri="{D42A27DB-BD31-4B8C-83A1-F6EECF244321}">
                <p14:modId xmlns:p14="http://schemas.microsoft.com/office/powerpoint/2010/main" val="2630843053"/>
              </p:ext>
            </p:extLst>
          </p:nvPr>
        </p:nvGraphicFramePr>
        <p:xfrm>
          <a:off x="1538814" y="3700347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CasellaDiTesto 88"/>
          <p:cNvSpPr txBox="1"/>
          <p:nvPr/>
        </p:nvSpPr>
        <p:spPr>
          <a:xfrm>
            <a:off x="1640616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14,4%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1619672" y="4077081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25,3%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1568608" y="506544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18,9%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724128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16,1%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5508104" y="4077081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5724128" y="506544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16,1%</a:t>
            </a:r>
          </a:p>
        </p:txBody>
      </p:sp>
      <p:sp>
        <p:nvSpPr>
          <p:cNvPr id="31" name="Ovale 30"/>
          <p:cNvSpPr/>
          <p:nvPr/>
        </p:nvSpPr>
        <p:spPr>
          <a:xfrm>
            <a:off x="6084177" y="4077081"/>
            <a:ext cx="3022049" cy="15490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NON CONOSCO ABBASTANZA IL MEZZO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61,3%</a:t>
            </a:r>
          </a:p>
        </p:txBody>
      </p:sp>
      <p:graphicFrame>
        <p:nvGraphicFramePr>
          <p:cNvPr id="36" name="Grafico 35"/>
          <p:cNvGraphicFramePr/>
          <p:nvPr>
            <p:extLst>
              <p:ext uri="{D42A27DB-BD31-4B8C-83A1-F6EECF244321}">
                <p14:modId xmlns:p14="http://schemas.microsoft.com/office/powerpoint/2010/main" val="985039371"/>
              </p:ext>
            </p:extLst>
          </p:nvPr>
        </p:nvGraphicFramePr>
        <p:xfrm>
          <a:off x="35496" y="476672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CasellaDiTesto 5"/>
          <p:cNvSpPr txBox="1">
            <a:spLocks noChangeArrowheads="1"/>
          </p:cNvSpPr>
          <p:nvPr/>
        </p:nvSpPr>
        <p:spPr bwMode="auto">
          <a:xfrm>
            <a:off x="405576" y="1111677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1,3%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98124" y="4064441"/>
            <a:ext cx="154727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NEL TRASMETTERE I </a:t>
            </a:r>
            <a:r>
              <a:rPr lang="it-IT" sz="1100" b="1" i="1" u="sng" dirty="0">
                <a:solidFill>
                  <a:srgbClr val="FF0000"/>
                </a:solidFill>
              </a:rPr>
              <a:t>VALORI AZIENDALI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458164" y="4989077"/>
            <a:ext cx="1187236" cy="61170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  <a:endParaRPr lang="it-IT" sz="1100" b="1" i="1" u="sng" dirty="0">
              <a:solidFill>
                <a:schemeClr val="tx2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14148" y="6021288"/>
            <a:ext cx="1331252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EFFICACE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965150" y="600952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" name="CasellaDiTesto 5"/>
          <p:cNvSpPr txBox="1">
            <a:spLocks noChangeArrowheads="1"/>
          </p:cNvSpPr>
          <p:nvPr/>
        </p:nvSpPr>
        <p:spPr bwMode="auto">
          <a:xfrm>
            <a:off x="4716017" y="1000473"/>
            <a:ext cx="395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FARMACEUTICI/</a:t>
            </a: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SANITARI</a:t>
            </a:r>
          </a:p>
        </p:txBody>
      </p:sp>
      <p:sp>
        <p:nvSpPr>
          <p:cNvPr id="33" name="CasellaDiTesto 5"/>
          <p:cNvSpPr txBox="1">
            <a:spLocks noChangeArrowheads="1"/>
          </p:cNvSpPr>
          <p:nvPr/>
        </p:nvSpPr>
        <p:spPr bwMode="auto">
          <a:xfrm>
            <a:off x="4716017" y="1713003"/>
            <a:ext cx="395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FINANZA/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ASSICURAZIONI</a:t>
            </a:r>
          </a:p>
        </p:txBody>
      </p:sp>
      <p:sp>
        <p:nvSpPr>
          <p:cNvPr id="34" name="CasellaDiTesto 5"/>
          <p:cNvSpPr txBox="1">
            <a:spLocks noChangeArrowheads="1"/>
          </p:cNvSpPr>
          <p:nvPr/>
        </p:nvSpPr>
        <p:spPr bwMode="auto">
          <a:xfrm>
            <a:off x="4716017" y="2884874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ENERGIA</a:t>
            </a:r>
          </a:p>
        </p:txBody>
      </p:sp>
      <p:sp>
        <p:nvSpPr>
          <p:cNvPr id="35" name="CasellaDiTesto 5"/>
          <p:cNvSpPr txBox="1">
            <a:spLocks noChangeArrowheads="1"/>
          </p:cNvSpPr>
          <p:nvPr/>
        </p:nvSpPr>
        <p:spPr bwMode="auto">
          <a:xfrm>
            <a:off x="4716017" y="2452826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ENTI/ ISTITUZIONI</a:t>
            </a:r>
          </a:p>
        </p:txBody>
      </p:sp>
    </p:spTree>
    <p:extLst>
      <p:ext uri="{BB962C8B-B14F-4D97-AF65-F5344CB8AC3E}">
        <p14:creationId xmlns:p14="http://schemas.microsoft.com/office/powerpoint/2010/main" val="30641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Graphic spid="52" grpId="0">
        <p:bldAsOne/>
      </p:bldGraphic>
      <p:bldP spid="53" grpId="0"/>
      <p:bldP spid="61" grpId="0"/>
      <p:bldP spid="65" grpId="0"/>
      <p:bldGraphic spid="74" grpId="0">
        <p:bldAsOne/>
      </p:bldGraphic>
      <p:bldP spid="89" grpId="0"/>
      <p:bldP spid="92" grpId="0"/>
      <p:bldP spid="93" grpId="0"/>
      <p:bldP spid="75" grpId="0"/>
      <p:bldP spid="76" grpId="0"/>
      <p:bldP spid="77" grpId="0"/>
      <p:bldP spid="31" grpId="0" animBg="1"/>
      <p:bldGraphic spid="36" grpId="0">
        <p:bldAsOne/>
      </p:bldGraphic>
      <p:bldP spid="37" grpId="0"/>
      <p:bldP spid="39" grpId="0"/>
      <p:bldP spid="40" grpId="0"/>
      <p:bldP spid="41" grpId="0"/>
      <p:bldP spid="25" grpId="0"/>
      <p:bldP spid="32" grpId="0"/>
      <p:bldP spid="33" grpId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\\Lorien-server\lorien\ARCHIVIO LORIEN\ANNO 2011\ASSOCARTA\Presentazioni\elenco-web-dire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206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 smtClean="0">
                <a:solidFill>
                  <a:srgbClr val="002060"/>
                </a:solidFill>
                <a:latin typeface="Arial Narrow" pitchFamily="34" charset="0"/>
              </a:rPr>
              <a:t>Le aziende contattate</a:t>
            </a:r>
            <a:endParaRPr lang="it-IT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31840" y="960983"/>
            <a:ext cx="280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000" b="1" i="1" u="sng" dirty="0" err="1" smtClean="0">
                <a:solidFill>
                  <a:srgbClr val="002060"/>
                </a:solidFill>
                <a:latin typeface="Calibri" pitchFamily="34" charset="0"/>
              </a:rPr>
              <a:t>Decision</a:t>
            </a:r>
            <a:r>
              <a:rPr lang="it-IT" sz="2000" b="1" i="1" u="sng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000" b="1" i="1" u="sng" dirty="0" err="1" smtClean="0">
                <a:solidFill>
                  <a:srgbClr val="002060"/>
                </a:solidFill>
                <a:latin typeface="Calibri" pitchFamily="34" charset="0"/>
              </a:rPr>
              <a:t>Makers</a:t>
            </a:r>
            <a:endParaRPr lang="it-IT" sz="2000" b="1" i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3059832" y="836712"/>
            <a:ext cx="2952328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059832" y="1484784"/>
            <a:ext cx="2808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000" b="1" i="1" dirty="0" smtClean="0">
                <a:solidFill>
                  <a:schemeClr val="tx2"/>
                </a:solidFill>
                <a:latin typeface="Calibri" pitchFamily="34" charset="0"/>
              </a:rPr>
              <a:t>400 </a:t>
            </a:r>
            <a:r>
              <a:rPr lang="it-IT" sz="2000" i="1" dirty="0" smtClean="0">
                <a:solidFill>
                  <a:schemeClr val="tx2"/>
                </a:solidFill>
                <a:latin typeface="Calibri" pitchFamily="34" charset="0"/>
              </a:rPr>
              <a:t>decisori di aziende investitrici</a:t>
            </a:r>
            <a:endParaRPr lang="it-IT" sz="20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8" name="Parentesi graffa chiusa 27"/>
          <p:cNvSpPr/>
          <p:nvPr/>
        </p:nvSpPr>
        <p:spPr>
          <a:xfrm rot="16200000">
            <a:off x="4268118" y="-1631205"/>
            <a:ext cx="576064" cy="9112300"/>
          </a:xfrm>
          <a:prstGeom prst="rightBrace">
            <a:avLst>
              <a:gd name="adj1" fmla="val 3919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5496" y="3573016"/>
            <a:ext cx="2592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i="1" dirty="0" smtClean="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it-IT" sz="1600" i="1" dirty="0" err="1" smtClean="0">
                <a:solidFill>
                  <a:schemeClr val="tx2"/>
                </a:solidFill>
                <a:latin typeface="Calibri" pitchFamily="34" charset="0"/>
              </a:rPr>
              <a:t>Resp</a:t>
            </a:r>
            <a:r>
              <a:rPr lang="it-IT" sz="1600" i="1" dirty="0" smtClean="0">
                <a:solidFill>
                  <a:schemeClr val="tx2"/>
                </a:solidFill>
                <a:latin typeface="Calibri" pitchFamily="34" charset="0"/>
              </a:rPr>
              <a:t>. MKTG </a:t>
            </a:r>
            <a:r>
              <a:rPr lang="it-IT" sz="1600" b="1" i="1" dirty="0" smtClean="0">
                <a:solidFill>
                  <a:schemeClr val="tx2"/>
                </a:solidFill>
                <a:latin typeface="Calibri" pitchFamily="34" charset="0"/>
              </a:rPr>
              <a:t>55,3%</a:t>
            </a:r>
            <a:br>
              <a:rPr lang="it-IT" sz="1600" b="1" i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it-IT" sz="1600" i="1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it-IT" sz="1600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it-IT" sz="16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it-IT" sz="1600" i="1" dirty="0" err="1" smtClean="0">
                <a:solidFill>
                  <a:schemeClr val="tx2"/>
                </a:solidFill>
                <a:latin typeface="Calibri" pitchFamily="34" charset="0"/>
              </a:rPr>
              <a:t>Resp</a:t>
            </a:r>
            <a:r>
              <a:rPr lang="it-IT" sz="1600" i="1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it-IT" sz="16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comunicazione </a:t>
            </a:r>
            <a:r>
              <a:rPr lang="it-IT" sz="1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29,2%</a:t>
            </a:r>
            <a:br>
              <a:rPr lang="it-IT" sz="1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1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sz="1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16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AD, DG, Presidente </a:t>
            </a:r>
            <a:r>
              <a:rPr lang="it-IT" sz="1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15,5%</a:t>
            </a:r>
          </a:p>
        </p:txBody>
      </p:sp>
      <p:graphicFrame>
        <p:nvGraphicFramePr>
          <p:cNvPr id="30" name="Ogget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97075"/>
              </p:ext>
            </p:extLst>
          </p:nvPr>
        </p:nvGraphicFramePr>
        <p:xfrm>
          <a:off x="2575195" y="3438292"/>
          <a:ext cx="3519617" cy="3231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1" name="Foglio di lavoro" r:id="rId3" imgW="2752857" imgH="2124107" progId="Excel.Sheet.8">
                  <p:embed/>
                </p:oleObj>
              </mc:Choice>
              <mc:Fallback>
                <p:oleObj name="Foglio di lavoro" r:id="rId3" imgW="2752857" imgH="21241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195" y="3438292"/>
                        <a:ext cx="3519617" cy="3231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67544" y="2996952"/>
            <a:ext cx="1728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b="1" i="1" u="sng" dirty="0" smtClean="0">
                <a:solidFill>
                  <a:schemeClr val="tx2"/>
                </a:solidFill>
                <a:latin typeface="Calibri" pitchFamily="34" charset="0"/>
              </a:rPr>
              <a:t>RUOLO</a:t>
            </a:r>
            <a:endParaRPr lang="it-IT" b="1" i="1" u="sng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156176" y="3006244"/>
            <a:ext cx="3024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b="1" i="1" u="sng" dirty="0" smtClean="0">
                <a:solidFill>
                  <a:schemeClr val="tx2"/>
                </a:solidFill>
                <a:latin typeface="Calibri" pitchFamily="34" charset="0"/>
              </a:rPr>
              <a:t>BUDGET INVESTITO 2011</a:t>
            </a:r>
            <a:endParaRPr lang="it-IT" b="1" i="1" u="sng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707904" y="2996952"/>
            <a:ext cx="1728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b="1" i="1" u="sng" dirty="0" smtClean="0">
                <a:solidFill>
                  <a:schemeClr val="tx2"/>
                </a:solidFill>
                <a:latin typeface="Calibri" pitchFamily="34" charset="0"/>
              </a:rPr>
              <a:t>SETTORE</a:t>
            </a:r>
            <a:endParaRPr lang="it-IT" b="1" i="1" u="sng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34" name="Grafico 33"/>
          <p:cNvGraphicFramePr/>
          <p:nvPr>
            <p:extLst>
              <p:ext uri="{D42A27DB-BD31-4B8C-83A1-F6EECF244321}">
                <p14:modId xmlns:p14="http://schemas.microsoft.com/office/powerpoint/2010/main" val="3464822959"/>
              </p:ext>
            </p:extLst>
          </p:nvPr>
        </p:nvGraphicFramePr>
        <p:xfrm>
          <a:off x="6760558" y="3501008"/>
          <a:ext cx="2592288" cy="274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330826" y="5161632"/>
            <a:ext cx="5017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€50K –</a:t>
            </a:r>
            <a:b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</a:br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€500K</a:t>
            </a:r>
            <a:endParaRPr lang="it-IT" dirty="0">
              <a:solidFill>
                <a:srgbClr val="53616A"/>
              </a:solidFill>
              <a:latin typeface="Calibri" pitchFamily="34" charset="0"/>
            </a:endParaRP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5292080" y="5665688"/>
            <a:ext cx="15404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1400" b="1" dirty="0">
                <a:solidFill>
                  <a:srgbClr val="53616A"/>
                </a:solidFill>
                <a:latin typeface="Calibri" pitchFamily="34" charset="0"/>
              </a:rPr>
              <a:t>Meno </a:t>
            </a:r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di</a:t>
            </a:r>
            <a:b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</a:br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€50K</a:t>
            </a:r>
            <a:endParaRPr lang="it-IT" dirty="0">
              <a:solidFill>
                <a:srgbClr val="53616A"/>
              </a:solidFill>
              <a:latin typeface="Calibri" pitchFamily="34" charset="0"/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6099993" y="4141812"/>
            <a:ext cx="7325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€3.000K –</a:t>
            </a:r>
            <a:b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</a:br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€5.000K</a:t>
            </a:r>
            <a:endParaRPr lang="it-IT" dirty="0">
              <a:solidFill>
                <a:srgbClr val="53616A"/>
              </a:solidFill>
              <a:latin typeface="Calibri" pitchFamily="34" charset="0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6229837" y="4653136"/>
            <a:ext cx="6027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 b="1" dirty="0">
                <a:solidFill>
                  <a:srgbClr val="53616A"/>
                </a:solidFill>
                <a:latin typeface="Calibri" pitchFamily="34" charset="0"/>
              </a:rPr>
              <a:t>€</a:t>
            </a:r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500K –</a:t>
            </a:r>
            <a:b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</a:br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€3.000K</a:t>
            </a:r>
            <a:endParaRPr lang="it-IT" dirty="0">
              <a:solidFill>
                <a:srgbClr val="53616A"/>
              </a:solidFill>
              <a:latin typeface="Calibri" pitchFamily="34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6229837" y="3649464"/>
            <a:ext cx="6027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 b="1" dirty="0">
                <a:solidFill>
                  <a:srgbClr val="53616A"/>
                </a:solidFill>
                <a:latin typeface="Calibri" pitchFamily="34" charset="0"/>
              </a:rPr>
              <a:t>Più </a:t>
            </a:r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di</a:t>
            </a:r>
            <a:b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</a:br>
            <a:r>
              <a:rPr lang="it-IT" sz="1400" b="1" dirty="0" smtClean="0">
                <a:solidFill>
                  <a:srgbClr val="53616A"/>
                </a:solidFill>
                <a:latin typeface="Calibri" pitchFamily="34" charset="0"/>
              </a:rPr>
              <a:t>€</a:t>
            </a:r>
            <a:r>
              <a:rPr lang="it-IT" sz="1400" b="1" dirty="0">
                <a:solidFill>
                  <a:srgbClr val="53616A"/>
                </a:solidFill>
                <a:latin typeface="Calibri" pitchFamily="34" charset="0"/>
              </a:rPr>
              <a:t>5.000K</a:t>
            </a:r>
            <a:endParaRPr lang="it-IT" dirty="0">
              <a:solidFill>
                <a:srgbClr val="53616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\\Lorien-server\lorien\ARCHIVIO LORIEN\ANNO 2011\ASSOCARTA\Presentazioni\elenco-web-dire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50294" cy="10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 Le DIRECTORIES/ELENCHI E ANNUARI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5576" y="3501017"/>
            <a:ext cx="27363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AZIENDE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936288" y="3501017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AGENZIE / CENTRI MEDIA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52" name="Grafico 51"/>
          <p:cNvGraphicFramePr/>
          <p:nvPr>
            <p:extLst>
              <p:ext uri="{D42A27DB-BD31-4B8C-83A1-F6EECF244321}">
                <p14:modId xmlns:p14="http://schemas.microsoft.com/office/powerpoint/2010/main" val="1198594355"/>
              </p:ext>
            </p:extLst>
          </p:nvPr>
        </p:nvGraphicFramePr>
        <p:xfrm>
          <a:off x="5367316" y="3701071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CasellaDiTesto 52"/>
          <p:cNvSpPr txBox="1"/>
          <p:nvPr/>
        </p:nvSpPr>
        <p:spPr>
          <a:xfrm>
            <a:off x="3923928" y="4869169"/>
            <a:ext cx="1584176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GARANTISCONO UNA </a:t>
            </a:r>
            <a:r>
              <a:rPr lang="it-IT" sz="1100" b="1" i="1" u="sng" dirty="0">
                <a:solidFill>
                  <a:srgbClr val="FF0000"/>
                </a:solidFill>
              </a:rPr>
              <a:t>MOLTIPLICAZIONE DI VISIONE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779912" y="4077072"/>
            <a:ext cx="1584176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EFFICACE SU </a:t>
            </a:r>
            <a:r>
              <a:rPr lang="it-IT" sz="1100" b="1" i="1" u="sng" dirty="0">
                <a:solidFill>
                  <a:srgbClr val="FF0000"/>
                </a:solidFill>
              </a:rPr>
              <a:t>TARGET</a:t>
            </a:r>
            <a:r>
              <a:rPr lang="it-IT" sz="1100" b="1" dirty="0">
                <a:solidFill>
                  <a:srgbClr val="FF0000"/>
                </a:solidFill>
              </a:rPr>
              <a:t> </a:t>
            </a:r>
            <a:r>
              <a:rPr lang="it-IT" sz="1100" b="1" dirty="0">
                <a:solidFill>
                  <a:schemeClr val="tx2"/>
                </a:solidFill>
              </a:rPr>
              <a:t>SPECIFICI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3923928" y="6093296"/>
            <a:ext cx="158417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ECONOMICHE</a:t>
            </a:r>
          </a:p>
        </p:txBody>
      </p:sp>
      <p:graphicFrame>
        <p:nvGraphicFramePr>
          <p:cNvPr id="74" name="Grafico 73"/>
          <p:cNvGraphicFramePr/>
          <p:nvPr>
            <p:extLst>
              <p:ext uri="{D42A27DB-BD31-4B8C-83A1-F6EECF244321}">
                <p14:modId xmlns:p14="http://schemas.microsoft.com/office/powerpoint/2010/main" val="1683996886"/>
              </p:ext>
            </p:extLst>
          </p:nvPr>
        </p:nvGraphicFramePr>
        <p:xfrm>
          <a:off x="1538814" y="3700347"/>
          <a:ext cx="2661068" cy="30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CasellaDiTesto 88"/>
          <p:cNvSpPr txBox="1"/>
          <p:nvPr/>
        </p:nvSpPr>
        <p:spPr>
          <a:xfrm>
            <a:off x="1640616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5,9%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1619672" y="4077081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11,8%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1568608" y="506544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9%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652120" y="6001552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12,9%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5817080" y="4129344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19,4%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5724128" y="5065448"/>
            <a:ext cx="771144" cy="30777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400" b="1" dirty="0">
                <a:solidFill>
                  <a:schemeClr val="tx2"/>
                </a:solidFill>
              </a:rPr>
              <a:t>16,1%</a:t>
            </a:r>
          </a:p>
        </p:txBody>
      </p:sp>
      <p:graphicFrame>
        <p:nvGraphicFramePr>
          <p:cNvPr id="29" name="Grafico 28"/>
          <p:cNvGraphicFramePr/>
          <p:nvPr>
            <p:extLst>
              <p:ext uri="{D42A27DB-BD31-4B8C-83A1-F6EECF244321}">
                <p14:modId xmlns:p14="http://schemas.microsoft.com/office/powerpoint/2010/main" val="1900130317"/>
              </p:ext>
            </p:extLst>
          </p:nvPr>
        </p:nvGraphicFramePr>
        <p:xfrm>
          <a:off x="35496" y="476672"/>
          <a:ext cx="44043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CasellaDiTesto 5"/>
          <p:cNvSpPr txBox="1">
            <a:spLocks noChangeArrowheads="1"/>
          </p:cNvSpPr>
          <p:nvPr/>
        </p:nvSpPr>
        <p:spPr bwMode="auto">
          <a:xfrm>
            <a:off x="405576" y="1111677"/>
            <a:ext cx="395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000000"/>
                </a:solidFill>
                <a:latin typeface="+mj-lt"/>
              </a:rPr>
              <a:t>0,8%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del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budget</a:t>
            </a:r>
            <a:endParaRPr lang="it-IT" sz="8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Ovale 31"/>
          <p:cNvSpPr/>
          <p:nvPr/>
        </p:nvSpPr>
        <p:spPr>
          <a:xfrm>
            <a:off x="6084177" y="4077081"/>
            <a:ext cx="3022049" cy="15490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NON CONOSCO ABBASTANZA IL MEZZO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74,2%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93340" y="4184656"/>
            <a:ext cx="1547276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i="1" u="sng" dirty="0">
                <a:solidFill>
                  <a:srgbClr val="FF0000"/>
                </a:solidFill>
              </a:rPr>
              <a:t>ECONOMICHE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453380" y="4869169"/>
            <a:ext cx="1187236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HANNO BISOGNO DI </a:t>
            </a:r>
            <a:r>
              <a:rPr lang="it-IT" sz="1100" b="1" i="1" u="sng" dirty="0">
                <a:solidFill>
                  <a:srgbClr val="FF0000"/>
                </a:solidFill>
              </a:rPr>
              <a:t>ALTRI MEZZI</a:t>
            </a:r>
            <a:r>
              <a:rPr lang="it-IT" sz="1100" b="1" dirty="0">
                <a:solidFill>
                  <a:srgbClr val="FF0000"/>
                </a:solidFill>
              </a:rPr>
              <a:t/>
            </a:r>
            <a:br>
              <a:rPr lang="it-IT" sz="1100" b="1" dirty="0">
                <a:solidFill>
                  <a:srgbClr val="FF0000"/>
                </a:solidFill>
              </a:rPr>
            </a:br>
            <a:r>
              <a:rPr lang="it-IT" sz="1100" b="1" i="1" u="sng" dirty="0">
                <a:solidFill>
                  <a:srgbClr val="FF0000"/>
                </a:solidFill>
              </a:rPr>
              <a:t>A SUPPORTO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251520" y="5827920"/>
            <a:ext cx="1389096" cy="78482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</a:rPr>
              <a:t>ADATTE A </a:t>
            </a:r>
            <a:r>
              <a:rPr lang="it-IT" sz="1100" b="1" i="1" u="sng" dirty="0">
                <a:solidFill>
                  <a:srgbClr val="FF0000"/>
                </a:solidFill>
              </a:rPr>
              <a:t>QUALSIASI TIPO DI SERVIZIO/ PRODOTTO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191213" y="600952"/>
            <a:ext cx="345213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400" b="1" i="1" u="sng" dirty="0">
                <a:solidFill>
                  <a:srgbClr val="000000"/>
                </a:solidFill>
                <a:latin typeface="Arial Narrow" pitchFamily="34" charset="0"/>
              </a:rPr>
              <a:t>MAIN INVESTORS</a:t>
            </a:r>
            <a:endParaRPr lang="it-IT" sz="1400" i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8" name="CasellaDiTesto 5"/>
          <p:cNvSpPr txBox="1">
            <a:spLocks noChangeArrowheads="1"/>
          </p:cNvSpPr>
          <p:nvPr/>
        </p:nvSpPr>
        <p:spPr bwMode="auto">
          <a:xfrm>
            <a:off x="4942080" y="1000473"/>
            <a:ext cx="395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FARMACEUTICI/</a:t>
            </a: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SANITARI</a:t>
            </a:r>
          </a:p>
        </p:txBody>
      </p:sp>
      <p:sp>
        <p:nvSpPr>
          <p:cNvPr id="36" name="CasellaDiTesto 5"/>
          <p:cNvSpPr txBox="1">
            <a:spLocks noChangeArrowheads="1"/>
          </p:cNvSpPr>
          <p:nvPr/>
        </p:nvSpPr>
        <p:spPr bwMode="auto">
          <a:xfrm>
            <a:off x="4942080" y="1772816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TELECOMUNICAZIONI</a:t>
            </a:r>
          </a:p>
        </p:txBody>
      </p:sp>
      <p:sp>
        <p:nvSpPr>
          <p:cNvPr id="37" name="CasellaDiTesto 5"/>
          <p:cNvSpPr txBox="1">
            <a:spLocks noChangeArrowheads="1"/>
          </p:cNvSpPr>
          <p:nvPr/>
        </p:nvSpPr>
        <p:spPr bwMode="auto">
          <a:xfrm>
            <a:off x="4942080" y="2780929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ENERGIA</a:t>
            </a:r>
          </a:p>
        </p:txBody>
      </p:sp>
      <p:sp>
        <p:nvSpPr>
          <p:cNvPr id="38" name="CasellaDiTesto 5"/>
          <p:cNvSpPr txBox="1">
            <a:spLocks noChangeArrowheads="1"/>
          </p:cNvSpPr>
          <p:nvPr/>
        </p:nvSpPr>
        <p:spPr bwMode="auto">
          <a:xfrm>
            <a:off x="4942080" y="2236803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AUTOMOBILI</a:t>
            </a:r>
          </a:p>
        </p:txBody>
      </p:sp>
    </p:spTree>
    <p:extLst>
      <p:ext uri="{BB962C8B-B14F-4D97-AF65-F5344CB8AC3E}">
        <p14:creationId xmlns:p14="http://schemas.microsoft.com/office/powerpoint/2010/main" val="36043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Graphic spid="52" grpId="0">
        <p:bldAsOne/>
      </p:bldGraphic>
      <p:bldP spid="53" grpId="0"/>
      <p:bldP spid="61" grpId="0"/>
      <p:bldP spid="65" grpId="0"/>
      <p:bldGraphic spid="74" grpId="0">
        <p:bldAsOne/>
      </p:bldGraphic>
      <p:bldP spid="89" grpId="0"/>
      <p:bldP spid="92" grpId="0"/>
      <p:bldP spid="93" grpId="0"/>
      <p:bldP spid="75" grpId="0"/>
      <p:bldP spid="76" grpId="0"/>
      <p:bldP spid="77" grpId="0"/>
      <p:bldGraphic spid="29" grpId="0">
        <p:bldAsOne/>
      </p:bldGraphic>
      <p:bldP spid="30" grpId="0"/>
      <p:bldP spid="32" grpId="0" animBg="1"/>
      <p:bldP spid="42" grpId="0"/>
      <p:bldP spid="43" grpId="0"/>
      <p:bldP spid="44" grpId="0"/>
      <p:bldP spid="25" grpId="0"/>
      <p:bldP spid="28" grpId="0"/>
      <p:bldP spid="36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http://mocoloco.com/art/archives/mcclure_map_of_the-_world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200"/>
            <a:ext cx="9180512" cy="852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http://www.signupandmakemoney.com/blog/wp-content/uploads/2010/05/arrow-stocks-u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/>
          <a:stretch/>
        </p:blipFill>
        <p:spPr bwMode="auto">
          <a:xfrm>
            <a:off x="-36503" y="3068969"/>
            <a:ext cx="5544615" cy="378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mocoloco.com/art/archives/mcclure_map_of_the-_world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" y="17062"/>
            <a:ext cx="1192895" cy="11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            Il mondo dei supporti cartacei in comunicazione</a:t>
            </a:r>
          </a:p>
        </p:txBody>
      </p:sp>
      <p:graphicFrame>
        <p:nvGraphicFramePr>
          <p:cNvPr id="35" name="Grafico 34"/>
          <p:cNvGraphicFramePr/>
          <p:nvPr>
            <p:extLst>
              <p:ext uri="{D42A27DB-BD31-4B8C-83A1-F6EECF244321}">
                <p14:modId xmlns:p14="http://schemas.microsoft.com/office/powerpoint/2010/main" val="3286111805"/>
              </p:ext>
            </p:extLst>
          </p:nvPr>
        </p:nvGraphicFramePr>
        <p:xfrm>
          <a:off x="3851920" y="319732"/>
          <a:ext cx="6480720" cy="44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CasellaDiTesto 5"/>
          <p:cNvSpPr txBox="1">
            <a:spLocks noChangeArrowheads="1"/>
          </p:cNvSpPr>
          <p:nvPr/>
        </p:nvSpPr>
        <p:spPr bwMode="auto">
          <a:xfrm>
            <a:off x="4465024" y="1387811"/>
            <a:ext cx="546579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7200" dirty="0">
                <a:solidFill>
                  <a:srgbClr val="000000"/>
                </a:solidFill>
                <a:latin typeface="+mj-lt"/>
              </a:rPr>
              <a:t>33,8%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+mj-lt"/>
              </a:rPr>
              <a:t>degli </a:t>
            </a:r>
            <a:r>
              <a:rPr lang="it-IT" sz="4000" b="1" dirty="0">
                <a:solidFill>
                  <a:srgbClr val="FF0000"/>
                </a:solidFill>
                <a:latin typeface="+mj-lt"/>
              </a:rPr>
              <a:t>investimenti complessivi</a:t>
            </a:r>
            <a:br>
              <a:rPr lang="it-IT" sz="4000" b="1" dirty="0">
                <a:solidFill>
                  <a:srgbClr val="FF0000"/>
                </a:solidFill>
                <a:latin typeface="+mj-lt"/>
              </a:rPr>
            </a:br>
            <a:r>
              <a:rPr lang="it-IT" sz="2400" dirty="0">
                <a:solidFill>
                  <a:srgbClr val="000000"/>
                </a:solidFill>
                <a:latin typeface="+mj-lt"/>
              </a:rPr>
              <a:t>in comunicazione</a:t>
            </a:r>
            <a:endParaRPr lang="it-IT" sz="7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4680" name="Picture 8" descr="https://encrypted-tbn0.google.com/images?q=tbn:ANd9GcS_jd2CXfX6zydrVkWM7P1VrPH0gItBbPIEOEvm4XnwjLFWVpPe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03" y="1282824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5"/>
          <p:cNvSpPr txBox="1">
            <a:spLocks noChangeArrowheads="1"/>
          </p:cNvSpPr>
          <p:nvPr/>
        </p:nvSpPr>
        <p:spPr bwMode="auto">
          <a:xfrm>
            <a:off x="1187624" y="1124744"/>
            <a:ext cx="395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chemeClr val="tx2"/>
                </a:solidFill>
                <a:latin typeface="+mj-lt"/>
              </a:rPr>
              <a:t>96,2%</a:t>
            </a:r>
            <a:endParaRPr lang="it-IT" sz="6000" dirty="0">
              <a:solidFill>
                <a:schemeClr val="tx2"/>
              </a:solidFill>
              <a:latin typeface="+mj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+mj-lt"/>
              </a:rPr>
              <a:t>delle aziende</a:t>
            </a:r>
            <a:br>
              <a:rPr lang="it-IT" sz="2400" dirty="0">
                <a:solidFill>
                  <a:srgbClr val="000000"/>
                </a:solidFill>
                <a:latin typeface="+mj-lt"/>
              </a:rPr>
            </a:br>
            <a:r>
              <a:rPr lang="it-IT" sz="4000" b="1" dirty="0">
                <a:solidFill>
                  <a:srgbClr val="FF0000"/>
                </a:solidFill>
                <a:latin typeface="+mj-lt"/>
              </a:rPr>
              <a:t>investe</a:t>
            </a:r>
            <a:endParaRPr lang="it-IT" sz="8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63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35496" y="2855373"/>
            <a:ext cx="30963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4800" dirty="0">
                <a:solidFill>
                  <a:srgbClr val="000000"/>
                </a:solidFill>
                <a:latin typeface="+mj-lt"/>
              </a:rPr>
              <a:t>15,9%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>
                <a:solidFill>
                  <a:srgbClr val="FF0000"/>
                </a:solidFill>
                <a:latin typeface="+mj-lt"/>
              </a:rPr>
              <a:t>above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 the line</a:t>
            </a:r>
            <a:endParaRPr lang="it-IT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6084168" y="2855373"/>
            <a:ext cx="30243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4800" dirty="0">
                <a:solidFill>
                  <a:srgbClr val="000000"/>
                </a:solidFill>
                <a:latin typeface="+mj-lt"/>
              </a:rPr>
              <a:t>17,9%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>
                <a:solidFill>
                  <a:srgbClr val="FF0000"/>
                </a:solidFill>
                <a:latin typeface="+mj-lt"/>
              </a:rPr>
              <a:t>below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 the line</a:t>
            </a:r>
            <a:endParaRPr lang="it-IT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5698" name="Picture 2" descr="https://encrypted-tbn2.google.com/images?q=tbn:ANd9GcQl5SwEBEkJnGkF1ig8Ibfi-1zOLgr3V187tuHFjBB33XWiti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0097">
            <a:off x="4891923" y="2717121"/>
            <a:ext cx="1474665" cy="12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2.google.com/images?q=tbn:ANd9GcQl5SwEBEkJnGkF1ig8Ibfi-1zOLgr3V187tuHFjBB33XWiti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0161" flipH="1">
            <a:off x="2729436" y="2715929"/>
            <a:ext cx="1504555" cy="126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mocoloco.com/art/archives/mcclure_map_of_the-_world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" y="17062"/>
            <a:ext cx="1192895" cy="11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Il mondo dei supporti cartacei in comunicazione</a:t>
            </a:r>
          </a:p>
        </p:txBody>
      </p:sp>
      <p:graphicFrame>
        <p:nvGraphicFramePr>
          <p:cNvPr id="35" name="Grafico 34"/>
          <p:cNvGraphicFramePr/>
          <p:nvPr>
            <p:extLst>
              <p:ext uri="{D42A27DB-BD31-4B8C-83A1-F6EECF244321}">
                <p14:modId xmlns:p14="http://schemas.microsoft.com/office/powerpoint/2010/main" val="2019453910"/>
              </p:ext>
            </p:extLst>
          </p:nvPr>
        </p:nvGraphicFramePr>
        <p:xfrm>
          <a:off x="2296936" y="258413"/>
          <a:ext cx="4543316" cy="310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CasellaDiTesto 5"/>
          <p:cNvSpPr txBox="1">
            <a:spLocks noChangeArrowheads="1"/>
          </p:cNvSpPr>
          <p:nvPr/>
        </p:nvSpPr>
        <p:spPr bwMode="auto">
          <a:xfrm>
            <a:off x="1835696" y="780380"/>
            <a:ext cx="546579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6000" dirty="0">
                <a:solidFill>
                  <a:srgbClr val="000000"/>
                </a:solidFill>
                <a:latin typeface="+mj-lt"/>
              </a:rPr>
              <a:t>33,8%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degli </a:t>
            </a:r>
            <a:r>
              <a:rPr lang="it-IT" sz="3200" b="1" dirty="0">
                <a:solidFill>
                  <a:srgbClr val="FF0000"/>
                </a:solidFill>
                <a:latin typeface="+mj-lt"/>
              </a:rPr>
              <a:t>investimenti</a:t>
            </a:r>
            <a:br>
              <a:rPr lang="it-IT" sz="3200" b="1" dirty="0">
                <a:solidFill>
                  <a:srgbClr val="FF0000"/>
                </a:solidFill>
                <a:latin typeface="+mj-lt"/>
              </a:rPr>
            </a:br>
            <a:r>
              <a:rPr lang="it-IT" sz="3200" b="1" dirty="0">
                <a:solidFill>
                  <a:srgbClr val="FF0000"/>
                </a:solidFill>
                <a:latin typeface="+mj-lt"/>
              </a:rPr>
              <a:t>complessivi</a:t>
            </a:r>
            <a:endParaRPr lang="it-IT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186" y="4182180"/>
            <a:ext cx="7731219" cy="830997"/>
          </a:xfrm>
          <a:prstGeom prst="rect">
            <a:avLst/>
          </a:prstGeom>
          <a:noFill/>
        </p:spPr>
        <p:txBody>
          <a:bodyPr wrap="none" lIns="91397" tIns="45699" rIns="91397" bIns="456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LA FORZA DELLA CARTA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485085" y="1862714"/>
            <a:ext cx="260838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397" tIns="45699" rIns="91397" bIns="45699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*DATI NON COMPRENSIVI DEGLI INVESTIMENTI IN STAMPA CLASSIFICATA</a:t>
            </a:r>
          </a:p>
        </p:txBody>
      </p:sp>
      <p:sp>
        <p:nvSpPr>
          <p:cNvPr id="21" name="CasellaDiTesto 5"/>
          <p:cNvSpPr txBox="1">
            <a:spLocks noChangeArrowheads="1"/>
          </p:cNvSpPr>
          <p:nvPr/>
        </p:nvSpPr>
        <p:spPr bwMode="auto">
          <a:xfrm>
            <a:off x="-599588" y="6381329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COINVOLGENTE</a:t>
            </a:r>
          </a:p>
        </p:txBody>
      </p:sp>
      <p:sp>
        <p:nvSpPr>
          <p:cNvPr id="22" name="CasellaDiTesto 5"/>
          <p:cNvSpPr txBox="1">
            <a:spLocks noChangeArrowheads="1"/>
          </p:cNvSpPr>
          <p:nvPr/>
        </p:nvSpPr>
        <p:spPr bwMode="auto">
          <a:xfrm>
            <a:off x="2487897" y="6485274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AUTOREVOLE</a:t>
            </a:r>
          </a:p>
        </p:txBody>
      </p:sp>
      <p:sp>
        <p:nvSpPr>
          <p:cNvPr id="23" name="CasellaDiTesto 5"/>
          <p:cNvSpPr txBox="1">
            <a:spLocks noChangeArrowheads="1"/>
          </p:cNvSpPr>
          <p:nvPr/>
        </p:nvSpPr>
        <p:spPr bwMode="auto">
          <a:xfrm>
            <a:off x="2267745" y="5909210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TARGETTIZZATA</a:t>
            </a:r>
          </a:p>
        </p:txBody>
      </p:sp>
      <p:sp>
        <p:nvSpPr>
          <p:cNvPr id="24" name="CasellaDiTesto 5"/>
          <p:cNvSpPr txBox="1">
            <a:spLocks noChangeArrowheads="1"/>
          </p:cNvSpPr>
          <p:nvPr/>
        </p:nvSpPr>
        <p:spPr bwMode="auto">
          <a:xfrm>
            <a:off x="2349792" y="5301208"/>
            <a:ext cx="395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CONSERVABILE</a:t>
            </a:r>
          </a:p>
        </p:txBody>
      </p:sp>
      <p:sp>
        <p:nvSpPr>
          <p:cNvPr id="25" name="CasellaDiTesto 5"/>
          <p:cNvSpPr txBox="1">
            <a:spLocks noChangeArrowheads="1"/>
          </p:cNvSpPr>
          <p:nvPr/>
        </p:nvSpPr>
        <p:spPr bwMode="auto">
          <a:xfrm>
            <a:off x="5796136" y="6105491"/>
            <a:ext cx="348736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COMPLEMENTARE AD ALTRI MEDIA</a:t>
            </a:r>
          </a:p>
        </p:txBody>
      </p:sp>
      <p:sp>
        <p:nvSpPr>
          <p:cNvPr id="26" name="CasellaDiTesto 5"/>
          <p:cNvSpPr txBox="1">
            <a:spLocks noChangeArrowheads="1"/>
          </p:cNvSpPr>
          <p:nvPr/>
        </p:nvSpPr>
        <p:spPr bwMode="auto">
          <a:xfrm>
            <a:off x="5580112" y="5241394"/>
            <a:ext cx="3487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INVOGLIA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ALL’AZIONE</a:t>
            </a:r>
          </a:p>
        </p:txBody>
      </p:sp>
      <p:sp>
        <p:nvSpPr>
          <p:cNvPr id="27" name="CasellaDiTesto 5"/>
          <p:cNvSpPr txBox="1">
            <a:spLocks noChangeArrowheads="1"/>
          </p:cNvSpPr>
          <p:nvPr/>
        </p:nvSpPr>
        <p:spPr bwMode="auto">
          <a:xfrm>
            <a:off x="-427536" y="5313403"/>
            <a:ext cx="3487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FLESSIBILE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CREATIVAMENTE</a:t>
            </a:r>
          </a:p>
        </p:txBody>
      </p:sp>
    </p:spTree>
    <p:extLst>
      <p:ext uri="{BB962C8B-B14F-4D97-AF65-F5344CB8AC3E}">
        <p14:creationId xmlns:p14="http://schemas.microsoft.com/office/powerpoint/2010/main" val="35611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Graphic spid="35" grpId="0">
        <p:bldAsOne/>
      </p:bldGraphic>
      <p:bldP spid="36" grpId="0"/>
      <p:bldP spid="3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mocoloco.com/art/archives/mcclure_map_of_the-_world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" y="17062"/>
            <a:ext cx="1192895" cy="11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	Outlook del mondo della carta</a:t>
            </a:r>
          </a:p>
        </p:txBody>
      </p:sp>
      <p:graphicFrame>
        <p:nvGraphicFramePr>
          <p:cNvPr id="20" name="Grafico 19"/>
          <p:cNvGraphicFramePr/>
          <p:nvPr>
            <p:extLst>
              <p:ext uri="{D42A27DB-BD31-4B8C-83A1-F6EECF244321}">
                <p14:modId xmlns:p14="http://schemas.microsoft.com/office/powerpoint/2010/main" val="3933189882"/>
              </p:ext>
            </p:extLst>
          </p:nvPr>
        </p:nvGraphicFramePr>
        <p:xfrm>
          <a:off x="1403648" y="1781536"/>
          <a:ext cx="3528392" cy="395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sellaDiTesto 5"/>
          <p:cNvSpPr txBox="1">
            <a:spLocks noChangeArrowheads="1"/>
          </p:cNvSpPr>
          <p:nvPr/>
        </p:nvSpPr>
        <p:spPr bwMode="auto">
          <a:xfrm>
            <a:off x="251520" y="1205464"/>
            <a:ext cx="33803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+mj-lt"/>
              </a:rPr>
              <a:t>Trend </a:t>
            </a:r>
            <a:r>
              <a:rPr lang="it-IT" sz="3200" b="1" dirty="0">
                <a:solidFill>
                  <a:srgbClr val="FF0000"/>
                </a:solidFill>
                <a:latin typeface="+mj-lt"/>
              </a:rPr>
              <a:t>ultimi</a:t>
            </a:r>
            <a:r>
              <a:rPr lang="it-IT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+mj-lt"/>
              </a:rPr>
              <a:t>12 mesi</a:t>
            </a:r>
            <a:endParaRPr lang="it-IT" sz="4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86722" name="Picture 2" descr="http://www.st-georgescofe.co.uk/wp-content/uploads/2011/02/Plus-minus-equal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3"/>
          <a:stretch/>
        </p:blipFill>
        <p:spPr bwMode="auto">
          <a:xfrm>
            <a:off x="276198" y="1916832"/>
            <a:ext cx="11292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st-georgescofe.co.uk/wp-content/uploads/2011/02/Plus-minus-equal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5" r="33153"/>
          <a:stretch/>
        </p:blipFill>
        <p:spPr bwMode="auto">
          <a:xfrm>
            <a:off x="288274" y="4365104"/>
            <a:ext cx="11051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st-georgescofe.co.uk/wp-content/uploads/2011/02/Plus-minus-equal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5"/>
          <a:stretch/>
        </p:blipFill>
        <p:spPr bwMode="auto">
          <a:xfrm>
            <a:off x="275576" y="3140968"/>
            <a:ext cx="113052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1645056001"/>
              </p:ext>
            </p:extLst>
          </p:nvPr>
        </p:nvGraphicFramePr>
        <p:xfrm>
          <a:off x="5004048" y="1781536"/>
          <a:ext cx="3528392" cy="395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CasellaDiTesto 5"/>
          <p:cNvSpPr txBox="1">
            <a:spLocks noChangeArrowheads="1"/>
          </p:cNvSpPr>
          <p:nvPr/>
        </p:nvSpPr>
        <p:spPr bwMode="auto">
          <a:xfrm>
            <a:off x="4139055" y="1196753"/>
            <a:ext cx="4609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+mj-lt"/>
              </a:rPr>
              <a:t>Outlook </a:t>
            </a:r>
            <a:r>
              <a:rPr lang="it-IT" sz="3200" b="1" dirty="0">
                <a:solidFill>
                  <a:srgbClr val="FF0000"/>
                </a:solidFill>
                <a:latin typeface="+mj-lt"/>
              </a:rPr>
              <a:t>prossimi </a:t>
            </a:r>
            <a:r>
              <a:rPr lang="it-IT" sz="2400" dirty="0">
                <a:solidFill>
                  <a:srgbClr val="000000"/>
                </a:solidFill>
                <a:latin typeface="+mj-lt"/>
              </a:rPr>
              <a:t>12 mesi</a:t>
            </a:r>
            <a:endParaRPr lang="it-IT" sz="4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179512" y="5621412"/>
            <a:ext cx="8784976" cy="111995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STABILITA’ DEL MERCATO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115616" y="755214"/>
            <a:ext cx="7486384" cy="523220"/>
          </a:xfrm>
          <a:prstGeom prst="rect">
            <a:avLst/>
          </a:prstGeom>
          <a:noFill/>
        </p:spPr>
        <p:txBody>
          <a:bodyPr wrap="square" lIns="91397" tIns="45699" rIns="91397" bIns="45699">
            <a:spAutoFit/>
          </a:bodyPr>
          <a:lstStyle/>
          <a:p>
            <a:pPr algn="ctr"/>
            <a:r>
              <a:rPr lang="it-IT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INVESTIMENTI IN SUPPORTI CARTACEI</a:t>
            </a:r>
          </a:p>
        </p:txBody>
      </p:sp>
    </p:spTree>
    <p:extLst>
      <p:ext uri="{BB962C8B-B14F-4D97-AF65-F5344CB8AC3E}">
        <p14:creationId xmlns:p14="http://schemas.microsoft.com/office/powerpoint/2010/main" val="22662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/>
      <p:bldGraphic spid="24" grpId="0">
        <p:bldAsOne/>
      </p:bldGraphic>
      <p:bldP spid="25" grpId="0"/>
      <p:bldP spid="3" grpId="0" animBg="1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194849" y="5516564"/>
            <a:ext cx="25765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1000">
                <a:solidFill>
                  <a:srgbClr val="53616A"/>
                </a:solidFill>
                <a:latin typeface="Verdana" pitchFamily="34" charset="0"/>
                <a:cs typeface="ヒラギノ角ゴ ProN W3"/>
                <a:sym typeface="Helvetica Neue"/>
              </a:rPr>
              <a:t>via Argelati 40/A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1000">
                <a:solidFill>
                  <a:srgbClr val="53616A"/>
                </a:solidFill>
                <a:latin typeface="Verdana" pitchFamily="34" charset="0"/>
                <a:cs typeface="ヒラギノ角ゴ ProN W3"/>
                <a:sym typeface="Helvetica Neue"/>
              </a:rPr>
              <a:t>20143 Milano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1000">
                <a:solidFill>
                  <a:srgbClr val="53616A"/>
                </a:solidFill>
                <a:latin typeface="Verdana" pitchFamily="34" charset="0"/>
                <a:cs typeface="ヒラギノ角ゴ ProN W3"/>
                <a:sym typeface="Helvetica Neue"/>
              </a:rPr>
              <a:t>Italia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1000">
                <a:solidFill>
                  <a:srgbClr val="53616A"/>
                </a:solidFill>
                <a:latin typeface="Verdana" pitchFamily="34" charset="0"/>
                <a:cs typeface="ヒラギノ角ゴ ProN W3"/>
                <a:sym typeface="Helvetica Neue"/>
              </a:rPr>
              <a:t>t. +39 02 58 145 51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1000">
                <a:solidFill>
                  <a:srgbClr val="53616A"/>
                </a:solidFill>
                <a:latin typeface="Verdana" pitchFamily="34" charset="0"/>
                <a:cs typeface="ヒラギノ角ゴ ProN W3"/>
                <a:sym typeface="Helvetica Neue"/>
              </a:rPr>
              <a:t>f. +39 02 58 145 500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1000">
                <a:solidFill>
                  <a:srgbClr val="53616A"/>
                </a:solidFill>
                <a:latin typeface="Verdana" pitchFamily="34" charset="0"/>
                <a:cs typeface="ヒラギノ角ゴ ProN W3"/>
                <a:sym typeface="Helvetica Neue"/>
              </a:rPr>
              <a:t>www.lorienconsulting.it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22" y="6102352"/>
            <a:ext cx="107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0213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6102359"/>
            <a:ext cx="11191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91238"/>
            <a:ext cx="7175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6" y="4221163"/>
            <a:ext cx="23320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ttangolo 1"/>
          <p:cNvSpPr>
            <a:spLocks noChangeArrowheads="1"/>
          </p:cNvSpPr>
          <p:nvPr/>
        </p:nvSpPr>
        <p:spPr bwMode="auto">
          <a:xfrm>
            <a:off x="3547274" y="1858963"/>
            <a:ext cx="18716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>
            <a:spAutoFit/>
          </a:bodyPr>
          <a:lstStyle/>
          <a:p>
            <a:pPr algn="ctr"/>
            <a:r>
              <a:rPr lang="it-IT" sz="1200" dirty="0" err="1"/>
              <a:t>Print</a:t>
            </a:r>
            <a:r>
              <a:rPr lang="it-IT" sz="1200" dirty="0"/>
              <a:t> </a:t>
            </a:r>
            <a:r>
              <a:rPr lang="it-IT" sz="1200" dirty="0" err="1"/>
              <a:t>Power</a:t>
            </a:r>
            <a:r>
              <a:rPr lang="it-IT" sz="1200" dirty="0"/>
              <a:t> </a:t>
            </a:r>
            <a:r>
              <a:rPr lang="it-IT" sz="1200" dirty="0" err="1"/>
              <a:t>Italy</a:t>
            </a:r>
            <a:endParaRPr lang="it-IT" sz="1200" dirty="0"/>
          </a:p>
          <a:p>
            <a:pPr algn="ctr"/>
            <a:r>
              <a:rPr lang="it-IT" sz="1200" dirty="0"/>
              <a:t>c/o </a:t>
            </a:r>
            <a:r>
              <a:rPr lang="it-IT" sz="1200" dirty="0" err="1"/>
              <a:t>Assocarta</a:t>
            </a:r>
            <a:r>
              <a:rPr lang="it-IT" sz="1200" dirty="0"/>
              <a:t> </a:t>
            </a:r>
          </a:p>
          <a:p>
            <a:pPr algn="ctr"/>
            <a:r>
              <a:rPr lang="it-IT" sz="1200" dirty="0"/>
              <a:t>Bastioni di Porta Volta 7</a:t>
            </a:r>
          </a:p>
          <a:p>
            <a:pPr algn="ctr"/>
            <a:r>
              <a:rPr lang="it-IT" sz="1200" dirty="0"/>
              <a:t>20121 Milano</a:t>
            </a:r>
          </a:p>
          <a:p>
            <a:pPr algn="ctr"/>
            <a:r>
              <a:rPr lang="it-IT" sz="1200" dirty="0"/>
              <a:t>Tel. +39 02 29003018</a:t>
            </a:r>
          </a:p>
          <a:p>
            <a:pPr algn="ctr"/>
            <a:r>
              <a:rPr lang="it-IT" sz="1200" dirty="0"/>
              <a:t>Fax. +39 02 29003396</a:t>
            </a:r>
          </a:p>
          <a:p>
            <a:pPr algn="ctr" hangingPunct="0"/>
            <a:r>
              <a:rPr lang="it-IT" sz="1200" dirty="0"/>
              <a:t>italy@printpower.eu</a:t>
            </a:r>
          </a:p>
          <a:p>
            <a:pPr algn="ctr" hangingPunct="0"/>
            <a:endParaRPr lang="it-IT" sz="1200" dirty="0"/>
          </a:p>
          <a:p>
            <a:pPr algn="ctr" hangingPunct="0"/>
            <a:r>
              <a:rPr lang="it-IT" sz="1200" dirty="0"/>
              <a:t>www.printpower.eu/it</a:t>
            </a:r>
          </a:p>
          <a:p>
            <a:pPr algn="ctr" hangingPunct="0"/>
            <a:r>
              <a:rPr lang="it-IT" sz="1200" dirty="0"/>
              <a:t>www.twosides.info/it</a:t>
            </a:r>
          </a:p>
        </p:txBody>
      </p:sp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37" y="404813"/>
            <a:ext cx="270033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Lo scenario di riferimento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821">
            <a:off x="-313533" y="2151909"/>
            <a:ext cx="3783395" cy="251484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 rot="21150650">
            <a:off x="3490309" y="1107805"/>
            <a:ext cx="5634820" cy="25809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0000"/>
                </a:solidFill>
                <a:latin typeface="Arial Narrow" pitchFamily="34" charset="0"/>
              </a:rPr>
              <a:t>IL FENOMENO RILEVATO </a:t>
            </a:r>
            <a:r>
              <a:rPr lang="it-IT" sz="3200" dirty="0">
                <a:solidFill>
                  <a:srgbClr val="000000"/>
                </a:solidFill>
                <a:latin typeface="Arial Narrow" pitchFamily="34" charset="0"/>
              </a:rPr>
              <a:t>– la rielaborazione </a:t>
            </a:r>
            <a:r>
              <a:rPr lang="it-IT" sz="3200" dirty="0" err="1">
                <a:solidFill>
                  <a:srgbClr val="000000"/>
                </a:solidFill>
                <a:latin typeface="Arial Narrow" pitchFamily="34" charset="0"/>
              </a:rPr>
              <a:t>Lorien</a:t>
            </a:r>
            <a:r>
              <a:rPr lang="it-IT" sz="3200" dirty="0">
                <a:solidFill>
                  <a:srgbClr val="000000"/>
                </a:solidFill>
                <a:latin typeface="Arial Narrow" pitchFamily="34" charset="0"/>
              </a:rPr>
              <a:t> di dati Nielsen ci porta a quantificare il mercato degli investimenti in pubblicità e comunicazione a circa</a:t>
            </a:r>
            <a:endParaRPr lang="it-IT" sz="32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 rot="21150650">
            <a:off x="3693429" y="3709156"/>
            <a:ext cx="5464256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5400" b="1" dirty="0">
                <a:solidFill>
                  <a:srgbClr val="000000"/>
                </a:solidFill>
                <a:latin typeface="Arial Narrow" pitchFamily="34" charset="0"/>
              </a:rPr>
              <a:t>9,3 MILIARDI DI €</a:t>
            </a:r>
            <a:endParaRPr lang="it-IT" sz="54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Lo scenario di riferimento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83568" y="692697"/>
            <a:ext cx="3456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600" b="1" dirty="0">
                <a:solidFill>
                  <a:schemeClr val="tx2"/>
                </a:solidFill>
                <a:latin typeface="Calibri" pitchFamily="34" charset="0"/>
              </a:rPr>
              <a:t>Elaborazione </a:t>
            </a:r>
            <a:r>
              <a:rPr lang="it-IT" sz="1600" b="1" dirty="0" err="1">
                <a:solidFill>
                  <a:schemeClr val="tx2"/>
                </a:solidFill>
                <a:latin typeface="Calibri" pitchFamily="34" charset="0"/>
              </a:rPr>
              <a:t>Lorien</a:t>
            </a:r>
            <a:r>
              <a:rPr lang="it-IT" sz="1600" b="1" dirty="0">
                <a:solidFill>
                  <a:schemeClr val="tx2"/>
                </a:solidFill>
                <a:latin typeface="Calibri" pitchFamily="34" charset="0"/>
              </a:rPr>
              <a:t> su dati Nielsen</a:t>
            </a:r>
            <a:endParaRPr lang="it-IT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21" name="Grafico 20"/>
          <p:cNvGraphicFramePr/>
          <p:nvPr>
            <p:extLst>
              <p:ext uri="{D42A27DB-BD31-4B8C-83A1-F6EECF244321}">
                <p14:modId xmlns:p14="http://schemas.microsoft.com/office/powerpoint/2010/main" val="3325977648"/>
              </p:ext>
            </p:extLst>
          </p:nvPr>
        </p:nvGraphicFramePr>
        <p:xfrm>
          <a:off x="250840" y="1031251"/>
          <a:ext cx="4465185" cy="592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arrotondato 3"/>
          <p:cNvSpPr/>
          <p:nvPr/>
        </p:nvSpPr>
        <p:spPr>
          <a:xfrm>
            <a:off x="179513" y="4437113"/>
            <a:ext cx="8853164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it-IT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51920" y="1124744"/>
            <a:ext cx="140797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Arial Narrow" pitchFamily="34" charset="0"/>
              </a:rPr>
              <a:t>ATL</a:t>
            </a:r>
            <a:endParaRPr lang="it-IT" sz="20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179513" y="1124744"/>
            <a:ext cx="8853164" cy="33123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it-IT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587960" y="2708920"/>
            <a:ext cx="140797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82,8%</a:t>
            </a:r>
            <a:endParaRPr lang="it-IT" sz="2400" i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555776" y="5189130"/>
            <a:ext cx="140797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17,2%</a:t>
            </a:r>
            <a:endParaRPr lang="it-IT" sz="20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5" name="Grafico 44"/>
          <p:cNvGraphicFramePr/>
          <p:nvPr>
            <p:extLst>
              <p:ext uri="{D42A27DB-BD31-4B8C-83A1-F6EECF244321}">
                <p14:modId xmlns:p14="http://schemas.microsoft.com/office/powerpoint/2010/main" val="4258627445"/>
              </p:ext>
            </p:extLst>
          </p:nvPr>
        </p:nvGraphicFramePr>
        <p:xfrm>
          <a:off x="4787344" y="1031251"/>
          <a:ext cx="4465185" cy="592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7700528" y="2708920"/>
            <a:ext cx="140797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82,1%</a:t>
            </a:r>
            <a:endParaRPr lang="it-IT" sz="2400" i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7380313" y="5589241"/>
            <a:ext cx="140797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17,9%</a:t>
            </a:r>
            <a:endParaRPr lang="it-IT" sz="20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508105" y="692697"/>
            <a:ext cx="31683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600" b="1" dirty="0">
                <a:solidFill>
                  <a:schemeClr val="tx2"/>
                </a:solidFill>
                <a:latin typeface="Calibri" pitchFamily="34" charset="0"/>
              </a:rPr>
              <a:t>Dati studio </a:t>
            </a:r>
            <a:r>
              <a:rPr lang="it-IT" sz="1600" b="1" dirty="0" err="1">
                <a:solidFill>
                  <a:schemeClr val="tx2"/>
                </a:solidFill>
                <a:latin typeface="Calibri" pitchFamily="34" charset="0"/>
              </a:rPr>
              <a:t>Lorien</a:t>
            </a:r>
            <a:endParaRPr lang="it-IT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5805264"/>
            <a:ext cx="260838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397" tIns="45699" rIns="91397" bIns="45699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*DATI NON COMPRENSIVI DEGLI INVESTIMENTI IN STAMPA CLASSIFICATA</a:t>
            </a:r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4555908" y="1628800"/>
            <a:ext cx="16092" cy="280831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3884104" y="4495909"/>
            <a:ext cx="140797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Arial Narrow" pitchFamily="34" charset="0"/>
              </a:rPr>
              <a:t>BTL</a:t>
            </a:r>
            <a:endParaRPr lang="it-IT" sz="20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4572000" y="4933013"/>
            <a:ext cx="0" cy="1880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498064" y="1237651"/>
            <a:ext cx="152220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TV generalista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498064" y="1655223"/>
            <a:ext cx="152220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Periodici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498064" y="2060848"/>
            <a:ext cx="152220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Quotidiani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963024" y="2447310"/>
            <a:ext cx="205724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TV satellitari/ digitali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963024" y="2879358"/>
            <a:ext cx="205724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Radio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963024" y="3239398"/>
            <a:ext cx="205724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Internet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963024" y="3645024"/>
            <a:ext cx="205724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Out of home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963024" y="4077073"/>
            <a:ext cx="205724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Cinema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963024" y="4437113"/>
            <a:ext cx="205724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Direct mail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4963024" y="4788029"/>
            <a:ext cx="2057248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 err="1"/>
              <a:t>Leaflet</a:t>
            </a:r>
            <a:r>
              <a:rPr lang="it-IT" sz="1100" b="1" dirty="0"/>
              <a:t>/ brochure/ cartoline/ </a:t>
            </a:r>
            <a:r>
              <a:rPr lang="it-IT" sz="1100" b="1" dirty="0" err="1"/>
              <a:t>depliant</a:t>
            </a:r>
            <a:endParaRPr lang="it-IT" sz="11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963024" y="5229200"/>
            <a:ext cx="2057248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Materiale espositivo/ packaging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963024" y="5687670"/>
            <a:ext cx="2057248" cy="265456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Cataloghi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4963024" y="5949280"/>
            <a:ext cx="2057248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/>
              <a:t>Comunicazione corporate e Bilanci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4963024" y="6374175"/>
            <a:ext cx="2057248" cy="438580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algn="r"/>
            <a:r>
              <a:rPr lang="it-IT" sz="1100" b="1" dirty="0" err="1"/>
              <a:t>Directories</a:t>
            </a:r>
            <a:r>
              <a:rPr lang="it-IT" sz="1100" b="1" dirty="0"/>
              <a:t>/ elenchi e annuari</a:t>
            </a:r>
          </a:p>
        </p:txBody>
      </p:sp>
    </p:spTree>
    <p:extLst>
      <p:ext uri="{BB962C8B-B14F-4D97-AF65-F5344CB8AC3E}">
        <p14:creationId xmlns:p14="http://schemas.microsoft.com/office/powerpoint/2010/main" val="25429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21" grpId="0">
        <p:bldAsOne/>
      </p:bldGraphic>
      <p:bldP spid="4" grpId="0" animBg="1"/>
      <p:bldP spid="25" grpId="0"/>
      <p:bldP spid="26" grpId="0" animBg="1"/>
      <p:bldP spid="28" grpId="0"/>
      <p:bldP spid="29" grpId="0"/>
      <p:bldGraphic spid="45" grpId="0">
        <p:bldAsOne/>
      </p:bldGraphic>
      <p:bldP spid="50" grpId="0"/>
      <p:bldP spid="51" grpId="0"/>
      <p:bldP spid="23" grpId="0"/>
      <p:bldP spid="3" grpId="0" animBg="1"/>
      <p:bldP spid="47" grpId="0"/>
      <p:bldP spid="2" grpId="0"/>
      <p:bldP spid="20" grpId="0"/>
      <p:bldP spid="22" grpId="0"/>
      <p:bldP spid="24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Gli investimenti sui supporti di comunicazione cartacei</a:t>
            </a:r>
          </a:p>
        </p:txBody>
      </p:sp>
      <p:graphicFrame>
        <p:nvGraphicFramePr>
          <p:cNvPr id="45" name="Grafico 44"/>
          <p:cNvGraphicFramePr/>
          <p:nvPr>
            <p:extLst>
              <p:ext uri="{D42A27DB-BD31-4B8C-83A1-F6EECF244321}">
                <p14:modId xmlns:p14="http://schemas.microsoft.com/office/powerpoint/2010/main" val="2332252106"/>
              </p:ext>
            </p:extLst>
          </p:nvPr>
        </p:nvGraphicFramePr>
        <p:xfrm>
          <a:off x="179513" y="980728"/>
          <a:ext cx="554461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3818064516"/>
              </p:ext>
            </p:extLst>
          </p:nvPr>
        </p:nvGraphicFramePr>
        <p:xfrm>
          <a:off x="3563889" y="1268761"/>
          <a:ext cx="66247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ccia a destra 8"/>
          <p:cNvSpPr/>
          <p:nvPr/>
        </p:nvSpPr>
        <p:spPr>
          <a:xfrm rot="1807974">
            <a:off x="3792758" y="1888927"/>
            <a:ext cx="1152128" cy="64807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it-IT"/>
          </a:p>
        </p:txBody>
      </p:sp>
      <p:sp>
        <p:nvSpPr>
          <p:cNvPr id="32" name="Freccia a destra 31"/>
          <p:cNvSpPr/>
          <p:nvPr/>
        </p:nvSpPr>
        <p:spPr>
          <a:xfrm rot="19625723">
            <a:off x="3576700" y="5330584"/>
            <a:ext cx="1152128" cy="64807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it-IT"/>
          </a:p>
        </p:txBody>
      </p:sp>
      <p:sp>
        <p:nvSpPr>
          <p:cNvPr id="33" name="CasellaDiTesto 5"/>
          <p:cNvSpPr txBox="1">
            <a:spLocks noChangeArrowheads="1"/>
          </p:cNvSpPr>
          <p:nvPr/>
        </p:nvSpPr>
        <p:spPr bwMode="auto">
          <a:xfrm>
            <a:off x="4211960" y="2334368"/>
            <a:ext cx="54657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7200" dirty="0">
                <a:solidFill>
                  <a:srgbClr val="000000"/>
                </a:solidFill>
                <a:latin typeface="+mj-lt"/>
              </a:rPr>
              <a:t>33,8%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+mj-lt"/>
              </a:rPr>
              <a:t>degli investimenti è</a:t>
            </a:r>
            <a:br>
              <a:rPr lang="it-IT" sz="2400" dirty="0">
                <a:solidFill>
                  <a:srgbClr val="000000"/>
                </a:solidFill>
                <a:latin typeface="+mj-lt"/>
              </a:rPr>
            </a:br>
            <a:r>
              <a:rPr lang="it-IT" sz="4400" b="1" u="sng" dirty="0">
                <a:solidFill>
                  <a:srgbClr val="FF0000"/>
                </a:solidFill>
                <a:latin typeface="+mj-lt"/>
              </a:rPr>
              <a:t>su carta</a:t>
            </a:r>
            <a:endParaRPr lang="it-IT" sz="13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27916" y="5879014"/>
            <a:ext cx="260838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397" tIns="45699" rIns="91397" bIns="45699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*DATI NON COMPRENSIVI DEGLI INVESTIMENTI IN STAMPA CLASSIFICATA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99593" y="764704"/>
            <a:ext cx="48435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600" b="1" i="1" u="sng" dirty="0">
                <a:solidFill>
                  <a:schemeClr val="tx2"/>
                </a:solidFill>
                <a:latin typeface="Calibri" pitchFamily="34" charset="0"/>
              </a:rPr>
              <a:t>RIPARTIZIONE MEDIA DEL  BUDGET AZIENDALE</a:t>
            </a:r>
            <a:endParaRPr lang="it-IT" sz="1600" b="1" i="1" u="sng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9" grpId="0" animBg="1"/>
      <p:bldP spid="32" grpId="0" animBg="1"/>
      <p:bldP spid="3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La penetrazione di utilizzo dei diversi mezzi di comunicazione</a:t>
            </a: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803212032"/>
              </p:ext>
            </p:extLst>
          </p:nvPr>
        </p:nvGraphicFramePr>
        <p:xfrm>
          <a:off x="1115616" y="1628800"/>
          <a:ext cx="7234504" cy="486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CasellaDiTesto 5"/>
          <p:cNvSpPr txBox="1">
            <a:spLocks noChangeArrowheads="1"/>
          </p:cNvSpPr>
          <p:nvPr/>
        </p:nvSpPr>
        <p:spPr bwMode="auto">
          <a:xfrm>
            <a:off x="2078612" y="3908082"/>
            <a:ext cx="546579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7200" dirty="0">
                <a:solidFill>
                  <a:srgbClr val="000000"/>
                </a:solidFill>
                <a:latin typeface="+mj-lt"/>
              </a:rPr>
              <a:t>87,2%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+mj-lt"/>
              </a:rPr>
              <a:t>sia </a:t>
            </a:r>
            <a:r>
              <a:rPr lang="it-IT" sz="3200" b="1" dirty="0">
                <a:solidFill>
                  <a:srgbClr val="000000"/>
                </a:solidFill>
                <a:latin typeface="+mj-lt"/>
              </a:rPr>
              <a:t>supporti cartacei </a:t>
            </a:r>
            <a:r>
              <a:rPr lang="it-IT" sz="2400" dirty="0">
                <a:solidFill>
                  <a:srgbClr val="000000"/>
                </a:solidFill>
                <a:latin typeface="+mj-lt"/>
              </a:rPr>
              <a:t>che</a:t>
            </a:r>
            <a:br>
              <a:rPr lang="it-IT" sz="2400" dirty="0">
                <a:solidFill>
                  <a:srgbClr val="000000"/>
                </a:solidFill>
                <a:latin typeface="+mj-lt"/>
              </a:rPr>
            </a:br>
            <a:r>
              <a:rPr lang="it-IT" sz="3200" b="1" dirty="0">
                <a:solidFill>
                  <a:srgbClr val="000000"/>
                </a:solidFill>
                <a:latin typeface="+mj-lt"/>
              </a:rPr>
              <a:t>altri</a:t>
            </a:r>
            <a:r>
              <a:rPr lang="it-IT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+mj-lt"/>
              </a:rPr>
              <a:t>mezzi</a:t>
            </a:r>
            <a:endParaRPr lang="it-IT" sz="7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4" name="CasellaDiTesto 5"/>
          <p:cNvSpPr txBox="1">
            <a:spLocks noChangeArrowheads="1"/>
          </p:cNvSpPr>
          <p:nvPr/>
        </p:nvSpPr>
        <p:spPr bwMode="auto">
          <a:xfrm>
            <a:off x="4742908" y="980728"/>
            <a:ext cx="3950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6600" dirty="0">
                <a:solidFill>
                  <a:srgbClr val="000000"/>
                </a:solidFill>
                <a:latin typeface="+mj-lt"/>
              </a:rPr>
              <a:t>9%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0000"/>
                </a:solidFill>
                <a:latin typeface="+mj-lt"/>
              </a:rPr>
              <a:t>solo</a:t>
            </a:r>
            <a:r>
              <a:rPr lang="it-IT" sz="2800" dirty="0">
                <a:solidFill>
                  <a:srgbClr val="000000"/>
                </a:solidFill>
                <a:latin typeface="+mj-lt"/>
              </a:rPr>
              <a:t> supporti cartacei</a:t>
            </a:r>
            <a:endParaRPr lang="it-IT" sz="6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5" name="CasellaDiTesto 5"/>
          <p:cNvSpPr txBox="1">
            <a:spLocks noChangeArrowheads="1"/>
          </p:cNvSpPr>
          <p:nvPr/>
        </p:nvSpPr>
        <p:spPr bwMode="auto">
          <a:xfrm>
            <a:off x="1290579" y="1196761"/>
            <a:ext cx="3380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4800" dirty="0">
                <a:solidFill>
                  <a:srgbClr val="000000"/>
                </a:solidFill>
                <a:latin typeface="+mj-lt"/>
              </a:rPr>
              <a:t>3,8%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+mj-lt"/>
              </a:rPr>
              <a:t>solo altri </a:t>
            </a:r>
            <a:r>
              <a:rPr lang="it-IT" dirty="0" smtClean="0">
                <a:solidFill>
                  <a:srgbClr val="000000"/>
                </a:solidFill>
                <a:latin typeface="+mj-lt"/>
              </a:rPr>
              <a:t>supporti</a:t>
            </a:r>
            <a:endParaRPr lang="it-IT" sz="4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40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1311" y="88900"/>
            <a:ext cx="796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2060"/>
                </a:solidFill>
                <a:latin typeface="Arial Narrow" pitchFamily="34" charset="0"/>
              </a:rPr>
              <a:t>Efficacia di un’attività di comunicazione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3066" y="775737"/>
            <a:ext cx="8207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i="1" dirty="0">
                <a:solidFill>
                  <a:srgbClr val="000000"/>
                </a:solidFill>
                <a:latin typeface="Calibri" pitchFamily="34" charset="0"/>
              </a:rPr>
              <a:t>«In base a quali criteri valuta un’attività di comunicazione come più o meno efficace?»</a:t>
            </a: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1411328362"/>
              </p:ext>
            </p:extLst>
          </p:nvPr>
        </p:nvGraphicFramePr>
        <p:xfrm>
          <a:off x="1620441" y="880329"/>
          <a:ext cx="4751760" cy="582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4652" y="2134598"/>
            <a:ext cx="2086372" cy="6549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ASPETTI</a:t>
            </a:r>
            <a:br>
              <a:rPr lang="it-IT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it-IT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COMMERCIALI</a:t>
            </a:r>
            <a:endParaRPr lang="it-IT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36511" y="4150822"/>
            <a:ext cx="2086372" cy="6549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ASPETTI</a:t>
            </a:r>
            <a:br>
              <a:rPr lang="it-IT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it-IT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COMUNICAZIONALI</a:t>
            </a:r>
            <a:endParaRPr lang="it-IT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arentesi graffa aperta 1"/>
          <p:cNvSpPr/>
          <p:nvPr/>
        </p:nvSpPr>
        <p:spPr>
          <a:xfrm>
            <a:off x="5364088" y="980728"/>
            <a:ext cx="1008112" cy="2520280"/>
          </a:xfrm>
          <a:prstGeom prst="leftBrace">
            <a:avLst>
              <a:gd name="adj1" fmla="val 27581"/>
              <a:gd name="adj2" fmla="val 822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7" tIns="45699" rIns="91397" bIns="45699" rtlCol="0" anchor="ctr"/>
          <a:lstStyle/>
          <a:p>
            <a:pPr algn="ctr"/>
            <a:endParaRPr lang="it-IT"/>
          </a:p>
        </p:txBody>
      </p:sp>
      <p:sp>
        <p:nvSpPr>
          <p:cNvPr id="11" name="Parentesi graffa aperta 10"/>
          <p:cNvSpPr/>
          <p:nvPr/>
        </p:nvSpPr>
        <p:spPr>
          <a:xfrm>
            <a:off x="5220073" y="3938573"/>
            <a:ext cx="1008112" cy="2802796"/>
          </a:xfrm>
          <a:prstGeom prst="leftBrace">
            <a:avLst>
              <a:gd name="adj1" fmla="val 27581"/>
              <a:gd name="adj2" fmla="val 291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7" tIns="45699" rIns="91397" bIns="45699" rtlCol="0" anchor="ctr"/>
          <a:lstStyle/>
          <a:p>
            <a:pPr algn="ctr"/>
            <a:endParaRPr lang="it-IT"/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1799679920"/>
              </p:ext>
            </p:extLst>
          </p:nvPr>
        </p:nvGraphicFramePr>
        <p:xfrm>
          <a:off x="5868145" y="914237"/>
          <a:ext cx="3347864" cy="258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1599110712"/>
              </p:ext>
            </p:extLst>
          </p:nvPr>
        </p:nvGraphicFramePr>
        <p:xfrm>
          <a:off x="5929684" y="4046585"/>
          <a:ext cx="3347864" cy="258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660232" y="508611"/>
            <a:ext cx="140797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Arial Narrow" pitchFamily="34" charset="0"/>
              </a:rPr>
              <a:t>TOP 3</a:t>
            </a:r>
            <a:endParaRPr lang="it-IT" sz="20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Graphic spid="12" grpId="0">
        <p:bldAsOne/>
      </p:bldGraphic>
      <p:bldGraphic spid="13" grpId="0">
        <p:bldAsOne/>
      </p:bldGraphic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vasylum.com/wp-content/uploads/2012/02/small-old-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0" y="-37304"/>
            <a:ext cx="8875737" cy="69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gallery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Titolo">
  <a:themeElements>
    <a:clrScheme name="">
      <a:dk1>
        <a:srgbClr val="53616A"/>
      </a:dk1>
      <a:lt1>
        <a:srgbClr val="FFFFFF"/>
      </a:lt1>
      <a:dk2>
        <a:srgbClr val="000000"/>
      </a:dk2>
      <a:lt2>
        <a:srgbClr val="808080"/>
      </a:lt2>
      <a:accent1>
        <a:srgbClr val="154C8F"/>
      </a:accent1>
      <a:accent2>
        <a:srgbClr val="333399"/>
      </a:accent2>
      <a:accent3>
        <a:srgbClr val="FFFFFF"/>
      </a:accent3>
      <a:accent4>
        <a:srgbClr val="465259"/>
      </a:accent4>
      <a:accent5>
        <a:srgbClr val="AAB2C6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itolo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olo">
  <a:themeElements>
    <a:clrScheme name="">
      <a:dk1>
        <a:srgbClr val="53616A"/>
      </a:dk1>
      <a:lt1>
        <a:srgbClr val="FFFFFF"/>
      </a:lt1>
      <a:dk2>
        <a:srgbClr val="000000"/>
      </a:dk2>
      <a:lt2>
        <a:srgbClr val="808080"/>
      </a:lt2>
      <a:accent1>
        <a:srgbClr val="154C8F"/>
      </a:accent1>
      <a:accent2>
        <a:srgbClr val="333399"/>
      </a:accent2>
      <a:accent3>
        <a:srgbClr val="FFFFFF"/>
      </a:accent3>
      <a:accent4>
        <a:srgbClr val="465259"/>
      </a:accent4>
      <a:accent5>
        <a:srgbClr val="AAB2C6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3855</TotalTime>
  <Words>1255</Words>
  <Application>Microsoft Office PowerPoint</Application>
  <PresentationFormat>Presentazione su schermo (4:3)</PresentationFormat>
  <Paragraphs>426</Paragraphs>
  <Slides>35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7_Titolo</vt:lpstr>
      <vt:lpstr>Titolo</vt:lpstr>
      <vt:lpstr>Struttura predefinita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Chiara</cp:lastModifiedBy>
  <cp:revision>890</cp:revision>
  <cp:lastPrinted>2012-05-31T13:31:22Z</cp:lastPrinted>
  <dcterms:created xsi:type="dcterms:W3CDTF">2012-04-17T07:52:54Z</dcterms:created>
  <dcterms:modified xsi:type="dcterms:W3CDTF">2012-12-06T10:04:27Z</dcterms:modified>
</cp:coreProperties>
</file>