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72" r:id="rId14"/>
    <p:sldId id="273" r:id="rId15"/>
    <p:sldId id="269" r:id="rId16"/>
    <p:sldId id="276" r:id="rId17"/>
    <p:sldId id="271" r:id="rId18"/>
    <p:sldId id="270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A20ED-B50A-42C1-9505-AC0B76077CF5}" type="datetimeFigureOut">
              <a:rPr lang="it-IT" smtClean="0"/>
              <a:t>22/05/2015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B8CF-FF31-4F90-BA4B-B7E18796FB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20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7D52-B94F-4AA7-BFC7-3B8BF4F749B5}" type="datetime1">
              <a:rPr lang="it-IT" smtClean="0"/>
              <a:t>22/05/2015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26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14A5-F5C6-4B4B-A0A9-B23B03EB98DC}" type="datetime1">
              <a:rPr lang="it-IT" smtClean="0"/>
              <a:t>22/05/2015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80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DD69-F6D4-4D3A-9EA3-FB5F54A1B139}" type="datetime1">
              <a:rPr lang="it-IT" smtClean="0"/>
              <a:t>22/05/2015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88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1AD7-B73A-47A3-B51D-B16AD9BB2C82}" type="datetime1">
              <a:rPr lang="it-IT" smtClean="0"/>
              <a:t>22/05/2015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07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FCA3-177A-4300-808A-5DBAE945E370}" type="datetime1">
              <a:rPr lang="it-IT" smtClean="0"/>
              <a:t>22/05/2015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11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FE72-2251-4656-9F6F-8445E11D33EF}" type="datetime1">
              <a:rPr lang="it-IT" smtClean="0"/>
              <a:t>22/05/2015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06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BE66-AF31-4E74-8E61-CF32E234201F}" type="datetime1">
              <a:rPr lang="it-IT" smtClean="0"/>
              <a:t>22/05/2015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43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9885-FDA3-4EA1-A4F5-E112BFBF3CAB}" type="datetime1">
              <a:rPr lang="it-IT" smtClean="0"/>
              <a:t>22/05/2015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04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F850-95C1-48E3-B417-02EF6287D777}" type="datetime1">
              <a:rPr lang="it-IT" smtClean="0"/>
              <a:t>22/05/2015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05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E12D-B5A7-493C-BAC8-5FBF9B610625}" type="datetime1">
              <a:rPr lang="it-IT" smtClean="0"/>
              <a:t>22/05/2015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3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3EA7-573B-45B2-9EC2-0D1F2F68245A}" type="datetime1">
              <a:rPr lang="it-IT" smtClean="0"/>
              <a:t>22/05/2015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31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52076-81EC-4587-A53E-204DC746D47E}" type="datetime1">
              <a:rPr lang="it-IT" smtClean="0"/>
              <a:t>22/05/2015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01694-331C-4476-B099-DB3E7D3E4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22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584175"/>
          </a:xfrm>
        </p:spPr>
        <p:txBody>
          <a:bodyPr/>
          <a:lstStyle/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Come vendere i prodotti alimentari dell’eccellenza italiana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Di Giorgio </a:t>
            </a:r>
            <a:r>
              <a:rPr lang="it-IT" dirty="0" err="1" smtClean="0">
                <a:latin typeface="Shonar Bangla" pitchFamily="34" charset="0"/>
                <a:cs typeface="Shonar Bangla" pitchFamily="34" charset="0"/>
              </a:rPr>
              <a:t>Mannone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lvl="0"/>
            <a:r>
              <a:rPr lang="it-IT" dirty="0" smtClean="0">
                <a:latin typeface="Shonar Bangla" pitchFamily="34" charset="0"/>
                <a:cs typeface="Shonar Bangla" pitchFamily="34" charset="0"/>
              </a:rPr>
              <a:t>La vendita è una materia molto variabile ed ognuno può considerarla in modo diverso, non è una scienza esatta, quindi la presente relazione è soltanto una versione personale.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2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Prossimi Argomenti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>
                <a:latin typeface="Shonar Bangla" pitchFamily="34" charset="0"/>
                <a:cs typeface="Shonar Bangla" pitchFamily="34" charset="0"/>
              </a:rPr>
              <a:t>L’Agente di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commercio</a:t>
            </a: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Difficoltà delle Aziende italiane</a:t>
            </a: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Evoluzione del commercio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Il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pericolo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OMOLOGAZIONE e il trattato di collaborazione commerciale USA-EU</a:t>
            </a: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Esportare prodotti, importare clienti.</a:t>
            </a: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Importanza del Biologico per le vendite dei prodotti italiani </a:t>
            </a: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Il consumatore consapevole</a:t>
            </a: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Le doti di un buon imprenditore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5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642194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La figura dell’Agente di commercio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040130"/>
            <a:ext cx="8712968" cy="455722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t-IT" sz="2400" dirty="0" smtClean="0">
                <a:latin typeface="Shonar Bangla" pitchFamily="34" charset="0"/>
                <a:cs typeface="Shonar Bangla" pitchFamily="34" charset="0"/>
              </a:rPr>
              <a:t>Agente Rappresentante: </a:t>
            </a:r>
            <a:r>
              <a:rPr lang="it-IT" sz="2400" dirty="0">
                <a:latin typeface="Shonar Bangla" pitchFamily="34" charset="0"/>
                <a:cs typeface="Shonar Bangla" pitchFamily="34" charset="0"/>
              </a:rPr>
              <a:t>un lavoro in grande difficoltà, esisterà ancora nel prossimo futuro? </a:t>
            </a:r>
            <a:r>
              <a:rPr lang="it-IT" sz="2400" dirty="0" smtClean="0">
                <a:latin typeface="Shonar Bangla" pitchFamily="34" charset="0"/>
                <a:cs typeface="Shonar Bangla" pitchFamily="34" charset="0"/>
              </a:rPr>
              <a:t>Serve</a:t>
            </a:r>
            <a:r>
              <a:rPr lang="it-IT" sz="2400" dirty="0">
                <a:latin typeface="Shonar Bangla" pitchFamily="34" charset="0"/>
                <a:cs typeface="Shonar Bangla" pitchFamily="34" charset="0"/>
              </a:rPr>
              <a:t>? </a:t>
            </a:r>
            <a:r>
              <a:rPr lang="it-IT" sz="2400" dirty="0" smtClean="0">
                <a:latin typeface="Shonar Bangla" pitchFamily="34" charset="0"/>
                <a:cs typeface="Shonar Bangla" pitchFamily="34" charset="0"/>
              </a:rPr>
              <a:t>Se </a:t>
            </a:r>
            <a:r>
              <a:rPr lang="it-IT" sz="2400" dirty="0">
                <a:latin typeface="Shonar Bangla" pitchFamily="34" charset="0"/>
                <a:cs typeface="Shonar Bangla" pitchFamily="34" charset="0"/>
              </a:rPr>
              <a:t>serve come dovrebbe evolversi e adeguarsi ai </a:t>
            </a:r>
            <a:r>
              <a:rPr lang="it-IT" sz="2400" dirty="0" smtClean="0">
                <a:latin typeface="Shonar Bangla" pitchFamily="34" charset="0"/>
                <a:cs typeface="Shonar Bangla" pitchFamily="34" charset="0"/>
              </a:rPr>
              <a:t>tempi?</a:t>
            </a:r>
          </a:p>
          <a:p>
            <a:pPr marL="0" lvl="0" indent="0">
              <a:buNone/>
            </a:pPr>
            <a:r>
              <a:rPr lang="it-IT" sz="2400" dirty="0" smtClean="0">
                <a:latin typeface="Shonar Bangla" pitchFamily="34" charset="0"/>
                <a:cs typeface="Shonar Bangla" pitchFamily="34" charset="0"/>
              </a:rPr>
              <a:t>La differenza fra Venditore e Agente Rappresentante. </a:t>
            </a:r>
          </a:p>
          <a:p>
            <a:pPr marL="0" indent="0">
              <a:buNone/>
            </a:pPr>
            <a:r>
              <a:rPr lang="it-IT" sz="2400" b="1" dirty="0">
                <a:latin typeface="Shonar Bangla" pitchFamily="34" charset="0"/>
                <a:cs typeface="Shonar Bangla" pitchFamily="34" charset="0"/>
              </a:rPr>
              <a:t>Ci sono argomenti che non si possono spiegare in un sito </a:t>
            </a:r>
            <a:r>
              <a:rPr lang="it-IT" sz="2400" dirty="0">
                <a:latin typeface="Shonar Bangla" pitchFamily="34" charset="0"/>
                <a:cs typeface="Shonar Bangla" pitchFamily="34" charset="0"/>
              </a:rPr>
              <a:t>(Gran Moravia</a:t>
            </a:r>
            <a:r>
              <a:rPr lang="it-IT" sz="2400" dirty="0" smtClean="0"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 marL="0" lvl="0" indent="0">
              <a:buNone/>
            </a:pPr>
            <a:r>
              <a:rPr lang="it-IT" sz="2400" dirty="0" smtClean="0">
                <a:latin typeface="Shonar Bangla" pitchFamily="34" charset="0"/>
                <a:cs typeface="Shonar Bangla" pitchFamily="34" charset="0"/>
              </a:rPr>
              <a:t>Molti giovani non conoscono neanche l’esistenza di questa professione.</a:t>
            </a:r>
          </a:p>
          <a:p>
            <a:pPr marL="0" lvl="0" indent="0">
              <a:buNone/>
            </a:pPr>
            <a:r>
              <a:rPr lang="it-IT" sz="2400" dirty="0" smtClean="0">
                <a:latin typeface="Shonar Bangla" pitchFamily="34" charset="0"/>
                <a:cs typeface="Shonar Bangla" pitchFamily="34" charset="0"/>
              </a:rPr>
              <a:t>Una corsa ad ostacoli, ma che può dare soddisfazioni enormi.</a:t>
            </a:r>
          </a:p>
          <a:p>
            <a:pPr marL="0" lvl="0" indent="0">
              <a:buNone/>
            </a:pPr>
            <a:r>
              <a:rPr lang="it-IT" sz="2400" dirty="0" smtClean="0">
                <a:latin typeface="Shonar Bangla" pitchFamily="34" charset="0"/>
                <a:cs typeface="Shonar Bangla" pitchFamily="34" charset="0"/>
              </a:rPr>
              <a:t>Per questi motivi, penso che potrebbe servire la </a:t>
            </a:r>
            <a:r>
              <a:rPr lang="it-IT" sz="2400" dirty="0">
                <a:latin typeface="Shonar Bangla" pitchFamily="34" charset="0"/>
                <a:cs typeface="Shonar Bangla" pitchFamily="34" charset="0"/>
              </a:rPr>
              <a:t>L</a:t>
            </a:r>
            <a:r>
              <a:rPr lang="it-IT" sz="2400" dirty="0" smtClean="0">
                <a:latin typeface="Shonar Bangla" pitchFamily="34" charset="0"/>
                <a:cs typeface="Shonar Bangla" pitchFamily="34" charset="0"/>
              </a:rPr>
              <a:t>aurea per intermediario commerciale. </a:t>
            </a:r>
          </a:p>
          <a:p>
            <a:pPr marL="0" lvl="0" indent="0">
              <a:buNone/>
            </a:pPr>
            <a:r>
              <a:rPr lang="it-IT" sz="2400" dirty="0" smtClean="0">
                <a:latin typeface="Shonar Bangla" pitchFamily="34" charset="0"/>
                <a:cs typeface="Shonar Bangla" pitchFamily="34" charset="0"/>
              </a:rPr>
              <a:t>La crescita personale e professionale per conseguire risultati importanti.</a:t>
            </a:r>
          </a:p>
          <a:p>
            <a:pPr marL="0" lvl="0" indent="0">
              <a:buNone/>
            </a:pPr>
            <a:r>
              <a:rPr lang="it-IT" sz="2400" dirty="0" smtClean="0">
                <a:latin typeface="Shonar Bangla" pitchFamily="34" charset="0"/>
                <a:cs typeface="Shonar Bangla" pitchFamily="34" charset="0"/>
              </a:rPr>
              <a:t>Imparare quanto </a:t>
            </a:r>
            <a:r>
              <a:rPr lang="it-IT" sz="2400" dirty="0">
                <a:latin typeface="Shonar Bangla" pitchFamily="34" charset="0"/>
                <a:cs typeface="Shonar Bangla" pitchFamily="34" charset="0"/>
              </a:rPr>
              <a:t>sia importante rimanere attenti e concentrati sui bisogni profondi del cliente anziché semplicemente sulla propria "presentazione" di vendita.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11</a:t>
            </a:fld>
            <a:endParaRPr lang="it-IT"/>
          </a:p>
        </p:txBody>
      </p:sp>
      <p:pic>
        <p:nvPicPr>
          <p:cNvPr id="1026" name="Picture 2" descr="http://1.bp.blogspot.com/-gEqhA-gN-tc/UF9CtDZ-_xI/AAAAAAAAB7o/Q4xw4wSxHik/s1600/se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1656184" cy="185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546848" cy="72008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Difficoltà delle Aziende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r>
              <a:rPr lang="it-IT" dirty="0">
                <a:latin typeface="Shonar Bangla" pitchFamily="34" charset="0"/>
                <a:cs typeface="Shonar Bangla" pitchFamily="34" charset="0"/>
              </a:rPr>
              <a:t>L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e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aziende italiane sono per lo più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piccole,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anche se eccellenti e da sole non possono sopportare avventure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nel mondo. (concorrenza sleale, contraffazione, ecc.)  </a:t>
            </a: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Le reti d’impresa. Fare gruppo.</a:t>
            </a: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Aggregare i servizi</a:t>
            </a: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Riunirsi in strutture più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grandi </a:t>
            </a:r>
            <a:endParaRPr lang="it-IT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Collaborare per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fare insieme il Marketing. </a:t>
            </a: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L’esempio delle nuove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start-up, co-</a:t>
            </a:r>
            <a:r>
              <a:rPr lang="it-IT" dirty="0" err="1" smtClean="0">
                <a:latin typeface="Shonar Bangla" pitchFamily="34" charset="0"/>
                <a:cs typeface="Shonar Bangla" pitchFamily="34" charset="0"/>
              </a:rPr>
              <a:t>working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it-IT" u="sng" dirty="0" smtClean="0">
                <a:latin typeface="Shonar Bangla" pitchFamily="34" charset="0"/>
                <a:cs typeface="Shonar Bangla" pitchFamily="34" charset="0"/>
              </a:rPr>
              <a:t>contaminazione  </a:t>
            </a:r>
            <a:r>
              <a:rPr lang="it-IT" u="sng" dirty="0">
                <a:latin typeface="Shonar Bangla" pitchFamily="34" charset="0"/>
                <a:cs typeface="Shonar Bangla" pitchFamily="34" charset="0"/>
              </a:rPr>
              <a:t>e collaborazione reciproca.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2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70609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/>
            </a:r>
            <a:br>
              <a:rPr lang="it-IT" dirty="0" smtClean="0">
                <a:latin typeface="Shonar Bangla" pitchFamily="34" charset="0"/>
                <a:cs typeface="Shonar Bangla" pitchFamily="34" charset="0"/>
              </a:rPr>
            </a:b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Evoluzione del commercio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di prodotti alimentari</a:t>
            </a:r>
            <a:br>
              <a:rPr lang="it-IT" dirty="0" smtClean="0">
                <a:latin typeface="Shonar Bangla" pitchFamily="34" charset="0"/>
                <a:cs typeface="Shonar Bangla" pitchFamily="34" charset="0"/>
              </a:rPr>
            </a:br>
            <a:endParaRPr lang="it-IT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400600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smtClean="0">
                <a:latin typeface="Shonar Bangla" pitchFamily="34" charset="0"/>
                <a:cs typeface="Shonar Bangla" pitchFamily="34" charset="0"/>
              </a:rPr>
              <a:t>La </a:t>
            </a:r>
            <a:r>
              <a:rPr lang="it-IT" b="1" dirty="0">
                <a:latin typeface="Shonar Bangla" pitchFamily="34" charset="0"/>
                <a:cs typeface="Shonar Bangla" pitchFamily="34" charset="0"/>
              </a:rPr>
              <a:t>GDO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. L’avvento della GDO in Italia ha causato la morte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di moltissimi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piccoli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negozi e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di tante attività che fra le altre cose erano una vera redistribuzione del reddito.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Abbiamo perso circa 4 MIO di posti di lavoro qualificato! </a:t>
            </a:r>
          </a:p>
          <a:p>
            <a:r>
              <a:rPr lang="it-IT" b="1" dirty="0" smtClean="0">
                <a:latin typeface="Shonar Bangla" pitchFamily="34" charset="0"/>
                <a:cs typeface="Shonar Bangla" pitchFamily="34" charset="0"/>
              </a:rPr>
              <a:t>Il </a:t>
            </a:r>
            <a:r>
              <a:rPr lang="it-IT" b="1" dirty="0">
                <a:latin typeface="Shonar Bangla" pitchFamily="34" charset="0"/>
                <a:cs typeface="Shonar Bangla" pitchFamily="34" charset="0"/>
              </a:rPr>
              <a:t>piccolo commercio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potrebbe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tornare con la vendita assistita?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Sotto forme diverse credo di sì o almeno lo spero.  </a:t>
            </a:r>
            <a:endParaRPr lang="it-IT" dirty="0" smtClean="0"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it-IT" b="1" dirty="0" smtClean="0">
                <a:latin typeface="Shonar Bangla" pitchFamily="34" charset="0"/>
                <a:cs typeface="Shonar Bangla" pitchFamily="34" charset="0"/>
              </a:rPr>
              <a:t>Il </a:t>
            </a:r>
            <a:r>
              <a:rPr lang="it-IT" b="1" dirty="0">
                <a:latin typeface="Shonar Bangla" pitchFamily="34" charset="0"/>
                <a:cs typeface="Shonar Bangla" pitchFamily="34" charset="0"/>
              </a:rPr>
              <a:t>negozio specializzato</a:t>
            </a:r>
            <a:r>
              <a:rPr lang="it-IT" b="1" dirty="0" smtClean="0">
                <a:latin typeface="Shonar Bangla" pitchFamily="34" charset="0"/>
                <a:cs typeface="Shonar Bangla" pitchFamily="34" charset="0"/>
              </a:rPr>
              <a:t>.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La vendita passa per la comunicazione e anche per l’educazione alimentare</a:t>
            </a:r>
            <a:r>
              <a:rPr lang="it-IT" b="1" dirty="0" smtClean="0">
                <a:latin typeface="Shonar Bangla" pitchFamily="34" charset="0"/>
                <a:cs typeface="Shonar Bangla" pitchFamily="34" charset="0"/>
              </a:rPr>
              <a:t>.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La </a:t>
            </a:r>
            <a:r>
              <a:rPr lang="it-IT" b="1" dirty="0" smtClean="0">
                <a:latin typeface="Shonar Bangla" pitchFamily="34" charset="0"/>
                <a:cs typeface="Shonar Bangla" pitchFamily="34" charset="0"/>
              </a:rPr>
              <a:t>vendita </a:t>
            </a:r>
            <a:r>
              <a:rPr lang="it-IT" b="1" dirty="0">
                <a:latin typeface="Shonar Bangla" pitchFamily="34" charset="0"/>
                <a:cs typeface="Shonar Bangla" pitchFamily="34" charset="0"/>
              </a:rPr>
              <a:t>assistita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potrebbe essere una nuova forma di vendita, con commercianti che conoscono e sanno dare informazioni competenti sui prodotti, che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vendono con la stessa preparazione e competenza anche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on-line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. (</a:t>
            </a:r>
            <a:r>
              <a:rPr lang="it-IT" dirty="0" err="1" smtClean="0">
                <a:latin typeface="Shonar Bangla" pitchFamily="34" charset="0"/>
                <a:cs typeface="Shonar Bangla" pitchFamily="34" charset="0"/>
              </a:rPr>
              <a:t>Eataly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 lvl="0"/>
            <a:r>
              <a:rPr lang="it-IT" dirty="0" smtClean="0">
                <a:latin typeface="Shonar Bangla" pitchFamily="34" charset="0"/>
                <a:cs typeface="Shonar Bangla" pitchFamily="34" charset="0"/>
              </a:rPr>
              <a:t>La gastronomia-drogheria-enoteca-ristorante-takeaway</a:t>
            </a:r>
          </a:p>
          <a:p>
            <a:r>
              <a:rPr lang="it-IT" b="1" dirty="0" smtClean="0">
                <a:latin typeface="Shonar Bangla" pitchFamily="34" charset="0"/>
                <a:cs typeface="Shonar Bangla" pitchFamily="34" charset="0"/>
              </a:rPr>
              <a:t>Il </a:t>
            </a:r>
            <a:r>
              <a:rPr lang="it-IT" b="1" dirty="0">
                <a:latin typeface="Shonar Bangla" pitchFamily="34" charset="0"/>
                <a:cs typeface="Shonar Bangla" pitchFamily="34" charset="0"/>
              </a:rPr>
              <a:t>produttore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può essere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direttamente il venditore dei propri prodotti. </a:t>
            </a:r>
            <a:endParaRPr lang="it-IT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it-IT" b="1" dirty="0" smtClean="0">
                <a:latin typeface="Shonar Bangla" pitchFamily="34" charset="0"/>
                <a:cs typeface="Shonar Bangla" pitchFamily="34" charset="0"/>
              </a:rPr>
              <a:t>Esportare prodotti importare clienti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(segue)</a:t>
            </a:r>
          </a:p>
          <a:p>
            <a:r>
              <a:rPr lang="it-IT" b="1" dirty="0">
                <a:latin typeface="Shonar Bangla" pitchFamily="34" charset="0"/>
                <a:cs typeface="Shonar Bangla" pitchFamily="34" charset="0"/>
              </a:rPr>
              <a:t>Il consumatore </a:t>
            </a:r>
            <a:r>
              <a:rPr lang="it-IT" b="1" dirty="0" smtClean="0">
                <a:latin typeface="Shonar Bangla" pitchFamily="34" charset="0"/>
                <a:cs typeface="Shonar Bangla" pitchFamily="34" charset="0"/>
              </a:rPr>
              <a:t>consapevole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(segue) 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13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151216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3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 smtClean="0"/>
              <a:t>Esercizi commercio al dettaglio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379073"/>
              </p:ext>
            </p:extLst>
          </p:nvPr>
        </p:nvGraphicFramePr>
        <p:xfrm>
          <a:off x="971600" y="1628800"/>
          <a:ext cx="7128792" cy="4450505"/>
        </p:xfrm>
        <a:graphic>
          <a:graphicData uri="http://schemas.openxmlformats.org/drawingml/2006/table">
            <a:tbl>
              <a:tblPr/>
              <a:tblGrid>
                <a:gridCol w="2777452"/>
                <a:gridCol w="1110979"/>
                <a:gridCol w="856382"/>
                <a:gridCol w="1330862"/>
                <a:gridCol w="1053117"/>
              </a:tblGrid>
              <a:tr h="345325">
                <a:tc>
                  <a:txBody>
                    <a:bodyPr/>
                    <a:lstStyle/>
                    <a:p>
                      <a:pPr algn="ctr" fontAlgn="ctr"/>
                      <a:endParaRPr lang="it-IT" sz="1200" b="1" dirty="0">
                        <a:effectLst/>
                        <a:latin typeface="inherit"/>
                      </a:endParaRP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>
                        <a:effectLst/>
                        <a:latin typeface="inherit"/>
                      </a:endParaRP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>
                        <a:effectLst/>
                        <a:latin typeface="inherit"/>
                      </a:endParaRP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dirty="0">
                        <a:effectLst/>
                        <a:latin typeface="inherit"/>
                      </a:endParaRP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var. ass.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5514">
                <a:tc>
                  <a:txBody>
                    <a:bodyPr/>
                    <a:lstStyle/>
                    <a:p>
                      <a:pPr algn="ctr" fontAlgn="ctr"/>
                      <a:endParaRPr lang="it-IT" sz="1200" b="1">
                        <a:effectLst/>
                        <a:latin typeface="inherit"/>
                      </a:endParaRP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2007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2012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2013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2007 – 2013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6055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Dettaglio in sede fissa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dirty="0">
                          <a:effectLst/>
                          <a:latin typeface="inherit"/>
                        </a:rPr>
                        <a:t>778.534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766.821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    762.932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  -15.602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55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dirty="0" smtClean="0">
                          <a:effectLst/>
                          <a:latin typeface="inherit"/>
                        </a:rPr>
                        <a:t>Piccolo </a:t>
                      </a:r>
                      <a:r>
                        <a:rPr lang="it-IT" sz="1200" b="1" dirty="0">
                          <a:effectLst/>
                          <a:latin typeface="inherit"/>
                        </a:rPr>
                        <a:t>dettaglio in sede fissa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761.898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747.039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    742.814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  -19.084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42078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dirty="0" smtClean="0">
                          <a:effectLst/>
                          <a:latin typeface="inherit"/>
                        </a:rPr>
                        <a:t>Grande</a:t>
                      </a:r>
                      <a:r>
                        <a:rPr lang="it-IT" sz="1200" b="1" baseline="0" dirty="0" smtClean="0">
                          <a:effectLst/>
                          <a:latin typeface="inherit"/>
                        </a:rPr>
                        <a:t> distribuzione</a:t>
                      </a:r>
                      <a:endParaRPr lang="it-IT" sz="1200" b="1" dirty="0">
                        <a:effectLst/>
                        <a:latin typeface="inherit"/>
                      </a:endParaRP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  16.636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  19.782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dirty="0">
                          <a:effectLst/>
                          <a:latin typeface="inherit"/>
                        </a:rPr>
                        <a:t>      20.118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dirty="0">
                          <a:effectLst/>
                          <a:latin typeface="inherit"/>
                        </a:rPr>
                        <a:t>      </a:t>
                      </a:r>
                      <a:r>
                        <a:rPr lang="it-IT" sz="1200" b="1" dirty="0" smtClean="0">
                          <a:effectLst/>
                          <a:latin typeface="inherit"/>
                        </a:rPr>
                        <a:t>+ 3.482</a:t>
                      </a:r>
                      <a:endParaRPr lang="it-IT" sz="1200" b="1" dirty="0">
                        <a:effectLst/>
                        <a:latin typeface="inherit"/>
                      </a:endParaRP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78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dirty="0">
                          <a:effectLst/>
                          <a:latin typeface="inherit"/>
                        </a:rPr>
                        <a:t>Commercio </a:t>
                      </a:r>
                      <a:r>
                        <a:rPr lang="it-IT" sz="1200" b="1" dirty="0" smtClean="0">
                          <a:effectLst/>
                          <a:latin typeface="inherit"/>
                        </a:rPr>
                        <a:t>ambulante</a:t>
                      </a:r>
                      <a:endParaRPr lang="it-IT" sz="1200" b="1" dirty="0">
                        <a:effectLst/>
                        <a:latin typeface="inherit"/>
                      </a:endParaRP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161.866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179.639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    182.577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dirty="0">
                          <a:effectLst/>
                          <a:latin typeface="inherit"/>
                        </a:rPr>
                        <a:t>    </a:t>
                      </a:r>
                      <a:r>
                        <a:rPr lang="it-IT" sz="1200" b="1" dirty="0" smtClean="0">
                          <a:effectLst/>
                          <a:latin typeface="inherit"/>
                        </a:rPr>
                        <a:t>+ 20.711</a:t>
                      </a:r>
                      <a:endParaRPr lang="it-IT" sz="1200" b="1" dirty="0">
                        <a:effectLst/>
                        <a:latin typeface="inherit"/>
                      </a:endParaRP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42078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dirty="0">
                          <a:effectLst/>
                          <a:latin typeface="inherit"/>
                        </a:rPr>
                        <a:t>Altre forme di </a:t>
                      </a:r>
                      <a:r>
                        <a:rPr lang="it-IT" sz="1200" b="1" dirty="0" smtClean="0">
                          <a:effectLst/>
                          <a:latin typeface="inherit"/>
                        </a:rPr>
                        <a:t>commercio</a:t>
                      </a:r>
                      <a:endParaRPr lang="it-IT" sz="1200" b="1" dirty="0">
                        <a:effectLst/>
                        <a:latin typeface="inherit"/>
                      </a:endParaRP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  30.000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  34.553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      36.295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dirty="0">
                          <a:effectLst/>
                          <a:latin typeface="inherit"/>
                        </a:rPr>
                        <a:t>     </a:t>
                      </a:r>
                      <a:r>
                        <a:rPr lang="it-IT" sz="1200" b="1" dirty="0" smtClean="0">
                          <a:effectLst/>
                          <a:latin typeface="inherit"/>
                        </a:rPr>
                        <a:t>+ </a:t>
                      </a:r>
                      <a:r>
                        <a:rPr lang="it-IT" sz="1200" b="1" dirty="0">
                          <a:effectLst/>
                          <a:latin typeface="inherit"/>
                        </a:rPr>
                        <a:t>6.295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78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dirty="0" smtClean="0">
                          <a:effectLst/>
                          <a:latin typeface="inherit"/>
                        </a:rPr>
                        <a:t>Commercio </a:t>
                      </a:r>
                      <a:r>
                        <a:rPr lang="it-IT" sz="1200" b="1" dirty="0">
                          <a:effectLst/>
                          <a:latin typeface="inherit"/>
                        </a:rPr>
                        <a:t>via internet 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   3.747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  10.744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      12.464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dirty="0">
                          <a:effectLst/>
                          <a:latin typeface="inherit"/>
                        </a:rPr>
                        <a:t>     </a:t>
                      </a:r>
                      <a:r>
                        <a:rPr lang="it-IT" sz="1200" b="1" dirty="0" smtClean="0">
                          <a:effectLst/>
                          <a:latin typeface="inherit"/>
                        </a:rPr>
                        <a:t>+ </a:t>
                      </a:r>
                      <a:r>
                        <a:rPr lang="it-IT" sz="1200" b="1" dirty="0">
                          <a:effectLst/>
                          <a:latin typeface="inherit"/>
                        </a:rPr>
                        <a:t>8.717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6055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Totale commercio al dettaglio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970.400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981.013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>
                          <a:effectLst/>
                          <a:latin typeface="inherit"/>
                        </a:rPr>
                        <a:t>    981.804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dirty="0">
                          <a:effectLst/>
                          <a:latin typeface="inherit"/>
                        </a:rPr>
                        <a:t>   </a:t>
                      </a:r>
                      <a:r>
                        <a:rPr lang="it-IT" sz="1200" b="1" dirty="0" smtClean="0">
                          <a:effectLst/>
                          <a:latin typeface="inherit"/>
                        </a:rPr>
                        <a:t>+ </a:t>
                      </a:r>
                      <a:r>
                        <a:rPr lang="it-IT" sz="1200" b="1" dirty="0">
                          <a:effectLst/>
                          <a:latin typeface="inherit"/>
                        </a:rPr>
                        <a:t>11.404</a:t>
                      </a:r>
                    </a:p>
                  </a:txBody>
                  <a:tcPr marL="25657" marR="25657" marT="25657" marB="256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14</a:t>
            </a:fld>
            <a:endParaRPr lang="it-I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70213" y="1482551"/>
            <a:ext cx="65" cy="6924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Rischio Omologazione 1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4000" dirty="0" smtClean="0">
                <a:latin typeface="Shonar Bangla" pitchFamily="34" charset="0"/>
                <a:cs typeface="Shonar Bangla" pitchFamily="34" charset="0"/>
              </a:rPr>
              <a:t>Sotto l’aspetto commerciale e volgarmente… delle vendite, il rischio </a:t>
            </a:r>
            <a:r>
              <a:rPr lang="it-IT" sz="4000" b="1" dirty="0" smtClean="0">
                <a:latin typeface="Shonar Bangla" pitchFamily="34" charset="0"/>
                <a:cs typeface="Shonar Bangla" pitchFamily="34" charset="0"/>
              </a:rPr>
              <a:t>omologazione</a:t>
            </a:r>
            <a:r>
              <a:rPr lang="it-IT" sz="4000" dirty="0" smtClean="0">
                <a:latin typeface="Shonar Bangla" pitchFamily="34" charset="0"/>
                <a:cs typeface="Shonar Bangla" pitchFamily="34" charset="0"/>
              </a:rPr>
              <a:t> sarebbe una iattura gravissima per i prodotti italiani di eccellenza. </a:t>
            </a:r>
          </a:p>
          <a:p>
            <a:pPr marL="0" indent="0">
              <a:buNone/>
            </a:pPr>
            <a:r>
              <a:rPr lang="it-IT" sz="4000" dirty="0" smtClean="0">
                <a:latin typeface="Shonar Bangla" pitchFamily="34" charset="0"/>
                <a:cs typeface="Shonar Bangla" pitchFamily="34" charset="0"/>
              </a:rPr>
              <a:t>Più il mondo va verso: coltura intensiva, scarsa certificazione, mancanza di zona d’origine, ecc., più l’Italia ha interesse ad andare nella direzione opposta. </a:t>
            </a:r>
            <a:endParaRPr lang="it-IT" sz="4000" dirty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r>
              <a:rPr lang="it-IT" sz="4000" b="1" dirty="0" smtClean="0">
                <a:latin typeface="Shonar Bangla" pitchFamily="34" charset="0"/>
                <a:cs typeface="Shonar Bangla" pitchFamily="34" charset="0"/>
              </a:rPr>
              <a:t>Produrre il necessario, sostenibile e a Km. 0, come vantaggio competitivo</a:t>
            </a:r>
            <a:r>
              <a:rPr lang="it-IT" sz="4000" dirty="0">
                <a:latin typeface="Shonar Bangla" pitchFamily="34" charset="0"/>
                <a:cs typeface="Shonar Bangla" pitchFamily="34" charset="0"/>
              </a:rPr>
              <a:t>:</a:t>
            </a:r>
            <a:endParaRPr lang="it-IT" sz="40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it-IT" sz="4000" dirty="0">
                <a:latin typeface="Shonar Bangla" pitchFamily="34" charset="0"/>
                <a:cs typeface="Shonar Bangla" pitchFamily="34" charset="0"/>
              </a:rPr>
              <a:t>Produrre il necessario: abbiamo piccoli produttori e possiamo calibrare la domanda con l’offerta </a:t>
            </a:r>
          </a:p>
          <a:p>
            <a:r>
              <a:rPr lang="it-IT" sz="4000" dirty="0">
                <a:latin typeface="Shonar Bangla" pitchFamily="34" charset="0"/>
                <a:cs typeface="Shonar Bangla" pitchFamily="34" charset="0"/>
              </a:rPr>
              <a:t>Sostenibile: possiamo (tornare a) produrre in maniera naturale</a:t>
            </a:r>
          </a:p>
          <a:p>
            <a:r>
              <a:rPr lang="it-IT" sz="4000" dirty="0">
                <a:latin typeface="Shonar Bangla" pitchFamily="34" charset="0"/>
                <a:cs typeface="Shonar Bangla" pitchFamily="34" charset="0"/>
              </a:rPr>
              <a:t>A Km. 0: abbiamo già le produzioni vicino </a:t>
            </a:r>
            <a:r>
              <a:rPr lang="it-IT" sz="4000" dirty="0" smtClean="0">
                <a:latin typeface="Shonar Bangla" pitchFamily="34" charset="0"/>
                <a:cs typeface="Shonar Bangla" pitchFamily="34" charset="0"/>
              </a:rPr>
              <a:t>casa</a:t>
            </a:r>
          </a:p>
          <a:p>
            <a:pPr marL="0" indent="0">
              <a:buNone/>
            </a:pPr>
            <a:r>
              <a:rPr lang="it-IT" sz="4000" b="1" dirty="0" smtClean="0">
                <a:latin typeface="Shonar Bangla" pitchFamily="34" charset="0"/>
                <a:cs typeface="Shonar Bangla" pitchFamily="34" charset="0"/>
              </a:rPr>
              <a:t>Spero che i nostri politici non ci svendano ancora. </a:t>
            </a:r>
          </a:p>
          <a:p>
            <a:pPr marL="0" indent="0">
              <a:buNone/>
            </a:pPr>
            <a:endParaRPr lang="it-IT" sz="4000" dirty="0" smtClean="0">
              <a:latin typeface="Shonar Bangla" pitchFamily="34" charset="0"/>
              <a:cs typeface="Shonar Bangla" pitchFamily="34" charset="0"/>
            </a:endParaRPr>
          </a:p>
          <a:p>
            <a:pPr marL="0" lvl="0" indent="0">
              <a:buNone/>
            </a:pP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1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Rischio Omologazione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88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b="1" i="1" dirty="0">
                <a:latin typeface="Shonar Bangla" pitchFamily="34" charset="0"/>
                <a:cs typeface="Shonar Bangla" pitchFamily="34" charset="0"/>
              </a:rPr>
              <a:t>IL Trattato transatlantico sul commercio e gli investimenti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. </a:t>
            </a:r>
          </a:p>
          <a:p>
            <a:pPr marL="0" indent="0">
              <a:buNone/>
            </a:pPr>
            <a:r>
              <a:rPr lang="it-IT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I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parametri italiani sono molto più garantisti per la salute. </a:t>
            </a:r>
            <a:endParaRPr lang="it-IT" b="1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r>
              <a:rPr lang="it-IT" b="1" dirty="0" smtClean="0">
                <a:latin typeface="Shonar Bangla" pitchFamily="34" charset="0"/>
                <a:cs typeface="Shonar Bangla" pitchFamily="34" charset="0"/>
              </a:rPr>
              <a:t>La </a:t>
            </a:r>
            <a:r>
              <a:rPr lang="it-IT" b="1" dirty="0">
                <a:latin typeface="Shonar Bangla" pitchFamily="34" charset="0"/>
                <a:cs typeface="Shonar Bangla" pitchFamily="34" charset="0"/>
              </a:rPr>
              <a:t>difesa dei prodotti tipici vista proprio come unicità dal punto di vista delle vendite. </a:t>
            </a:r>
            <a:endParaRPr lang="it-IT" b="1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endParaRPr lang="it-IT" b="1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endParaRPr lang="it-IT" b="1" dirty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endParaRPr lang="it-IT" b="1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endParaRPr lang="it-IT" b="1" dirty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endParaRPr lang="it-IT" b="1" dirty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r>
              <a:rPr lang="it-IT" b="1" dirty="0">
                <a:latin typeface="Shonar Bangla" pitchFamily="34" charset="0"/>
                <a:cs typeface="Shonar Bangla" pitchFamily="34" charset="0"/>
              </a:rPr>
              <a:t>Il pericolo Salento. </a:t>
            </a:r>
            <a:endParaRPr lang="it-IT" b="1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L’Europa fornirebbe aiuti finanziari per l’impianto di colture intensive.                                 </a:t>
            </a:r>
          </a:p>
          <a:p>
            <a:pPr marL="0" indent="0">
              <a:buNone/>
            </a:pPr>
            <a:r>
              <a:rPr lang="it-IT" b="1" dirty="0" smtClean="0">
                <a:latin typeface="Shonar Bangla" pitchFamily="34" charset="0"/>
                <a:cs typeface="Shonar Bangla" pitchFamily="34" charset="0"/>
              </a:rPr>
              <a:t>Questa </a:t>
            </a:r>
            <a:r>
              <a:rPr lang="it-IT" b="1" dirty="0">
                <a:latin typeface="Shonar Bangla" pitchFamily="34" charset="0"/>
                <a:cs typeface="Shonar Bangla" pitchFamily="34" charset="0"/>
              </a:rPr>
              <a:t>è omologazione!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16</a:t>
            </a:fld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2" y="2627698"/>
            <a:ext cx="1608324" cy="195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5"/>
            <a:ext cx="1629437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41" y="3419134"/>
            <a:ext cx="1780310" cy="105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65" y="2579221"/>
            <a:ext cx="1963862" cy="70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86" y="4212186"/>
            <a:ext cx="2094579" cy="102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http://www.agriturismo-vacanze-in-toscana.com/images/prodottitipic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27" y="2276872"/>
            <a:ext cx="2709885" cy="17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bacasamia.com/bedandbreakfastbarlettahotel/wp-content/uploads/2014/06/orecchiette-620x2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66" y="3861048"/>
            <a:ext cx="1861799" cy="111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4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Esportare prodotti e importare clienti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688632"/>
          </a:xfrm>
        </p:spPr>
        <p:txBody>
          <a:bodyPr>
            <a:normAutofit fontScale="85000" lnSpcReduction="20000"/>
          </a:bodyPr>
          <a:lstStyle/>
          <a:p>
            <a:r>
              <a:rPr lang="it-IT" dirty="0">
                <a:latin typeface="Shonar Bangla" pitchFamily="34" charset="0"/>
                <a:cs typeface="Shonar Bangla" pitchFamily="34" charset="0"/>
              </a:rPr>
              <a:t>Esportare è importante, ma anche attirare clienti in Italia è una strategia vincente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. (OMT Viaggiatori per turismo 2014 = 1,1 MDI)       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                      La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vetrina Italia è fondamentale anche per l’export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.</a:t>
            </a: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Vendere all’interno dei nostri confini ci espone meno alla concorrenza 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it-IT" dirty="0" smtClean="0">
                <a:latin typeface="Shonar Bangla" pitchFamily="34" charset="0"/>
                <a:cs typeface="Shonar Bangla" pitchFamily="34" charset="0"/>
              </a:rPr>
              <a:t>ASSET VINCENTE: PAESAGGIO – PRODOTTO </a:t>
            </a:r>
          </a:p>
          <a:p>
            <a:pPr marL="0" lvl="0" indent="0">
              <a:buNone/>
            </a:pP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Questo è un campo da studiare e sviluppare, qui le nuove generazioni possono sprigionare la loro fantasia, creare nuove strutture che ospitando i clienti, potrebbero fare turismo, cultura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e anche vendere i prodotti e soprattutto creare il passaparola, che poi è sempre la migliore forma di pubblicità. </a:t>
            </a:r>
          </a:p>
          <a:p>
            <a:pPr lvl="0"/>
            <a:r>
              <a:rPr lang="it-IT" dirty="0" smtClean="0">
                <a:latin typeface="Shonar Bangla" pitchFamily="34" charset="0"/>
                <a:cs typeface="Shonar Bangla" pitchFamily="34" charset="0"/>
              </a:rPr>
              <a:t>Sogno un Italia che non ha più bisogno di esportare molto perché la produzione interna è consumata quasi totalmente all’interno delle proprie frontiere da milioni di turisti. </a:t>
            </a:r>
          </a:p>
          <a:p>
            <a:pPr marL="0" lvl="0" indent="0">
              <a:buNone/>
            </a:pPr>
            <a:r>
              <a:rPr lang="it-IT" b="1" i="1" dirty="0" smtClean="0">
                <a:latin typeface="Shonar Bangla" pitchFamily="34" charset="0"/>
                <a:cs typeface="Shonar Bangla" pitchFamily="34" charset="0"/>
              </a:rPr>
              <a:t>Il tartufo d’Alba? se lo vuoi, vieni ad Alba!</a:t>
            </a:r>
          </a:p>
          <a:p>
            <a:pPr marL="0" lvl="0" indent="0">
              <a:buNone/>
            </a:pP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Altrimenti è inutile parlare di km 0, di sostenibilità, ecc.</a:t>
            </a:r>
          </a:p>
          <a:p>
            <a:pPr lvl="0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32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Importanza del Biologico 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904656"/>
          </a:xfrm>
        </p:spPr>
        <p:txBody>
          <a:bodyPr>
            <a:normAutofit lnSpcReduction="10000"/>
          </a:bodyPr>
          <a:lstStyle/>
          <a:p>
            <a:r>
              <a:rPr lang="it-IT" sz="1800" dirty="0" smtClean="0">
                <a:latin typeface="Shonar Bangla" pitchFamily="34" charset="0"/>
                <a:cs typeface="Shonar Bangla" pitchFamily="34" charset="0"/>
              </a:rPr>
              <a:t>Per le vendite di prodotti italiani, il Biologico avrebbe tanti punti di forza a sostegno delle vendite.</a:t>
            </a:r>
          </a:p>
          <a:p>
            <a:r>
              <a:rPr lang="it-IT" sz="1800" dirty="0" smtClean="0">
                <a:latin typeface="Shonar Bangla" pitchFamily="34" charset="0"/>
                <a:cs typeface="Shonar Bangla" pitchFamily="34" charset="0"/>
              </a:rPr>
              <a:t>Gli </a:t>
            </a:r>
            <a:r>
              <a:rPr lang="it-IT" sz="1800" dirty="0">
                <a:latin typeface="Shonar Bangla" pitchFamily="34" charset="0"/>
                <a:cs typeface="Shonar Bangla" pitchFamily="34" charset="0"/>
              </a:rPr>
              <a:t>alimenti </a:t>
            </a:r>
            <a:r>
              <a:rPr lang="it-IT" sz="1800" dirty="0" smtClean="0">
                <a:latin typeface="Shonar Bangla" pitchFamily="34" charset="0"/>
                <a:cs typeface="Shonar Bangla" pitchFamily="34" charset="0"/>
              </a:rPr>
              <a:t>biologici, </a:t>
            </a:r>
            <a:r>
              <a:rPr lang="it-IT" sz="1800" dirty="0">
                <a:latin typeface="Shonar Bangla" pitchFamily="34" charset="0"/>
                <a:cs typeface="Shonar Bangla" pitchFamily="34" charset="0"/>
              </a:rPr>
              <a:t>sono quelli che si differenziano maggiormente dagli alimenti </a:t>
            </a:r>
            <a:r>
              <a:rPr lang="it-IT" sz="1800" dirty="0" smtClean="0">
                <a:latin typeface="Shonar Bangla" pitchFamily="34" charset="0"/>
                <a:cs typeface="Shonar Bangla" pitchFamily="34" charset="0"/>
              </a:rPr>
              <a:t>convenzionali</a:t>
            </a:r>
            <a:r>
              <a:rPr lang="it-IT" sz="1800" dirty="0">
                <a:latin typeface="Shonar Bangla" pitchFamily="34" charset="0"/>
                <a:cs typeface="Shonar Bangla" pitchFamily="34" charset="0"/>
              </a:rPr>
              <a:t>.</a:t>
            </a:r>
            <a:r>
              <a:rPr lang="it-IT" sz="1800" dirty="0" smtClean="0">
                <a:latin typeface="Shonar Bangla" pitchFamily="34" charset="0"/>
                <a:cs typeface="Shonar Bangla" pitchFamily="34" charset="0"/>
              </a:rPr>
              <a:t> Assieme </a:t>
            </a:r>
            <a:r>
              <a:rPr lang="it-IT" sz="1800" dirty="0">
                <a:latin typeface="Shonar Bangla" pitchFamily="34" charset="0"/>
                <a:cs typeface="Shonar Bangla" pitchFamily="34" charset="0"/>
              </a:rPr>
              <a:t>al Nord America, l’Europa è il mercato principale per gli alimenti biologici, con una crescita annua del 10-15</a:t>
            </a:r>
            <a:r>
              <a:rPr lang="it-IT" sz="1800" dirty="0" smtClean="0">
                <a:latin typeface="Shonar Bangla" pitchFamily="34" charset="0"/>
                <a:cs typeface="Shonar Bangla" pitchFamily="34" charset="0"/>
              </a:rPr>
              <a:t>%</a:t>
            </a:r>
          </a:p>
          <a:p>
            <a:r>
              <a:rPr lang="it-IT" sz="1800" dirty="0" smtClean="0">
                <a:latin typeface="Shonar Bangla" pitchFamily="34" charset="0"/>
                <a:cs typeface="Shonar Bangla" pitchFamily="34" charset="0"/>
              </a:rPr>
              <a:t>Le informazioni per i consumatori, non sono ancora sufficienti per consentire una giusta scelta (etichettatura e certificazione). Quali sono le motivazioni al consumo:</a:t>
            </a:r>
          </a:p>
          <a:p>
            <a:endParaRPr lang="it-IT" sz="1800" dirty="0">
              <a:latin typeface="Shonar Bangla" pitchFamily="34" charset="0"/>
              <a:cs typeface="Shonar Bangla" pitchFamily="34" charset="0"/>
            </a:endParaRPr>
          </a:p>
          <a:p>
            <a:endParaRPr lang="it-IT" sz="1800" dirty="0" smtClean="0">
              <a:latin typeface="Shonar Bangla" pitchFamily="34" charset="0"/>
              <a:cs typeface="Shonar Bangla" pitchFamily="34" charset="0"/>
            </a:endParaRPr>
          </a:p>
          <a:p>
            <a:endParaRPr lang="it-IT" sz="1800" dirty="0">
              <a:latin typeface="Shonar Bangla" pitchFamily="34" charset="0"/>
              <a:cs typeface="Shonar Bangla" pitchFamily="34" charset="0"/>
            </a:endParaRPr>
          </a:p>
          <a:p>
            <a:endParaRPr lang="it-IT" sz="1800" dirty="0" smtClean="0">
              <a:latin typeface="Shonar Bangla" pitchFamily="34" charset="0"/>
              <a:cs typeface="Shonar Bangla" pitchFamily="34" charset="0"/>
            </a:endParaRPr>
          </a:p>
          <a:p>
            <a:endParaRPr lang="it-IT" sz="1800" dirty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endParaRPr lang="it-IT" sz="1800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endParaRPr lang="it-IT" sz="1800" dirty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endParaRPr lang="it-IT" sz="1800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endParaRPr lang="it-IT" sz="1800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endParaRPr lang="it-IT" sz="1800" dirty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endParaRPr lang="it-IT" sz="1800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Shonar Bangla" pitchFamily="34" charset="0"/>
                <a:cs typeface="Shonar Bangla" pitchFamily="34" charset="0"/>
              </a:rPr>
              <a:t>Un </a:t>
            </a:r>
            <a:r>
              <a:rPr lang="it-IT" sz="1800" dirty="0">
                <a:latin typeface="Shonar Bangla" pitchFamily="34" charset="0"/>
                <a:cs typeface="Shonar Bangla" pitchFamily="34" charset="0"/>
              </a:rPr>
              <a:t>prezzo più basso è percepito come "molto importante" da oltre il 50% degli intervistati, seguito da una maggiore fiducia nella certificazione (37%) e nei benefici salutistici ed ambientali (30%), mentre "maggiore disponibilità" e "aspetto migliore" hanno un’importanza limitata (20% circa</a:t>
            </a:r>
            <a:r>
              <a:rPr lang="it-IT" sz="1800" dirty="0" smtClean="0">
                <a:latin typeface="Shonar Bangla" pitchFamily="34" charset="0"/>
                <a:cs typeface="Shonar Bangla" pitchFamily="34" charset="0"/>
              </a:rPr>
              <a:t>).</a:t>
            </a:r>
          </a:p>
          <a:p>
            <a:pPr marL="0" indent="0">
              <a:buNone/>
            </a:pPr>
            <a:endParaRPr lang="it-IT" sz="1400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00" y="2636912"/>
            <a:ext cx="4176463" cy="271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3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Il consumatore consapevole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72608"/>
          </a:xfrm>
        </p:spPr>
        <p:txBody>
          <a:bodyPr>
            <a:normAutofit fontScale="85000" lnSpcReduction="20000"/>
          </a:bodyPr>
          <a:lstStyle/>
          <a:p>
            <a:r>
              <a:rPr lang="it-IT" dirty="0">
                <a:latin typeface="Shonar Bangla" pitchFamily="34" charset="0"/>
                <a:cs typeface="Shonar Bangla" pitchFamily="34" charset="0"/>
              </a:rPr>
              <a:t>Purtroppo fino a quando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le motivazioni ai consumi saranno per lo più economiche avremo un grande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ostacolo alle vendite del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Biologico e </a:t>
            </a:r>
            <a:r>
              <a:rPr lang="it-IT" b="1" dirty="0">
                <a:latin typeface="Shonar Bangla" pitchFamily="34" charset="0"/>
                <a:cs typeface="Shonar Bangla" pitchFamily="34" charset="0"/>
              </a:rPr>
              <a:t>in Italia la scelta del Biologico dovrebbe essere l’obiettivo commerciale del futuro! </a:t>
            </a:r>
            <a:endParaRPr lang="it-IT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it-IT" dirty="0">
                <a:latin typeface="Shonar Bangla" pitchFamily="34" charset="0"/>
                <a:cs typeface="Shonar Bangla" pitchFamily="34" charset="0"/>
              </a:rPr>
              <a:t>La buona spesa per il proprio benessere: spendiamo molto per palestra, integratori e creme miracolose, ma risparmiamo sul cibo. </a:t>
            </a:r>
            <a:endParaRPr lang="it-IT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it-IT" dirty="0">
                <a:latin typeface="Shonar Bangla" pitchFamily="34" charset="0"/>
                <a:cs typeface="Shonar Bangla" pitchFamily="34" charset="0"/>
              </a:rPr>
              <a:t>PREZZO PERCEPITO E PREZZO REALE: la differenza fra il prodotto «normale» e il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Biologico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è poi così alta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?</a:t>
            </a:r>
          </a:p>
          <a:p>
            <a:r>
              <a:rPr lang="it-IT" b="1" dirty="0" smtClean="0">
                <a:latin typeface="Shonar Bangla" pitchFamily="34" charset="0"/>
                <a:cs typeface="Shonar Bangla" pitchFamily="34" charset="0"/>
              </a:rPr>
              <a:t>Il </a:t>
            </a:r>
            <a:r>
              <a:rPr lang="it-IT" b="1" dirty="0">
                <a:latin typeface="Shonar Bangla" pitchFamily="34" charset="0"/>
                <a:cs typeface="Shonar Bangla" pitchFamily="34" charset="0"/>
              </a:rPr>
              <a:t>consumatore consapevole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può condizionare la produzione? Questa domanda credo che sia uno dei cardini delle politiche commerciali dei prossimi 50 anni. </a:t>
            </a:r>
            <a:endParaRPr lang="it-IT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Il potere sul: FAIR TRADE e sul controllo delle frodi alimentari</a:t>
            </a:r>
          </a:p>
          <a:p>
            <a:pPr marL="0" indent="0">
              <a:buNone/>
            </a:pP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 Non basta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schierarsi contro lo sfruttamento delle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persone e delle frodi a parole, il controllo e il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giusto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prezzo </a:t>
            </a:r>
            <a:r>
              <a:rPr lang="it-IT" b="1" dirty="0" smtClean="0">
                <a:latin typeface="Shonar Bangla" pitchFamily="34" charset="0"/>
                <a:cs typeface="Shonar Bangla" pitchFamily="34" charset="0"/>
              </a:rPr>
              <a:t>sono scelta consapevole.</a:t>
            </a:r>
            <a:endParaRPr lang="it-IT" b="1" dirty="0">
              <a:latin typeface="Shonar Bangla" pitchFamily="34" charset="0"/>
              <a:cs typeface="Shonar Bangla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2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Esperienze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709120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latin typeface="Shonar Bangla" pitchFamily="34" charset="0"/>
                <a:cs typeface="Shonar Bangla" pitchFamily="34" charset="0"/>
              </a:rPr>
              <a:t>Dal 1968 a 18 anni, ho iniziato a lavorare come sub-agente di un rappresentante introdotto presso i grossisti di abbigliamento del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Piemonte</a:t>
            </a: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Ho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lavorato per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trentaquattro anni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in quel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settore, con grandi soddisfazioni e successi crescenti</a:t>
            </a:r>
          </a:p>
          <a:p>
            <a:r>
              <a:rPr lang="it-IT" dirty="0">
                <a:latin typeface="Shonar Bangla" pitchFamily="34" charset="0"/>
                <a:cs typeface="Shonar Bangla" pitchFamily="34" charset="0"/>
              </a:rPr>
              <a:t>L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’avvento della «</a:t>
            </a:r>
            <a:r>
              <a:rPr lang="it-IT" i="1" dirty="0" smtClean="0">
                <a:latin typeface="Shonar Bangla" pitchFamily="34" charset="0"/>
                <a:cs typeface="Shonar Bangla" pitchFamily="34" charset="0"/>
              </a:rPr>
              <a:t>produzione  clandestina cinese in Italia»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ha procurato un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terremoto, con la chiusura di migliaia di aziende italiane. Una vera rivoluzione!</a:t>
            </a:r>
          </a:p>
          <a:p>
            <a:r>
              <a:rPr lang="it-IT" dirty="0">
                <a:latin typeface="Shonar Bangla" pitchFamily="34" charset="0"/>
                <a:cs typeface="Shonar Bangla" pitchFamily="34" charset="0"/>
              </a:rPr>
              <a:t>Stanco della situazione, ho iniziato a prendere in considerazione la possibilità di cambiare settore.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7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Le doti di un buon Manager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     </a:t>
            </a:r>
            <a:r>
              <a:rPr lang="it-IT" b="1" dirty="0" smtClean="0"/>
              <a:t>TECNICO VENDITORE AMMINISTRATORE</a:t>
            </a:r>
          </a:p>
          <a:p>
            <a:r>
              <a:rPr lang="it-IT" dirty="0" smtClean="0"/>
              <a:t>1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Essere un buon tecnico. Conoscere a fondo i propri prodotti.</a:t>
            </a: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2 Essere un buon venditore. Conoscere i propri clienti.</a:t>
            </a: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3 Essere un buon amministratore. Conoscere sempre la propria situazione finanziaria.</a:t>
            </a:r>
          </a:p>
          <a:p>
            <a:pPr marL="0" indent="0">
              <a:buNone/>
            </a:pP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Queste tre doti sono importanti a pari merito. Mai demandare ad altri il controllo dei tre parametri suddetti.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8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CONCLUSIONI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Spero di aver stimolato la vostra curiosità con argomenti interessanti e rimango a vostra disposizione per ogni chiarimento e domanda.</a:t>
            </a:r>
          </a:p>
          <a:p>
            <a:r>
              <a:rPr lang="it-IT" dirty="0" smtClean="0"/>
              <a:t>Voi siete la generazione della ripresa, </a:t>
            </a:r>
          </a:p>
          <a:p>
            <a:pPr marL="0" indent="0">
              <a:buNone/>
            </a:pPr>
            <a:r>
              <a:rPr lang="it-IT" b="1" dirty="0"/>
              <a:t> </a:t>
            </a:r>
            <a:r>
              <a:rPr lang="it-IT" b="1" dirty="0" smtClean="0"/>
              <a:t>                                   CREDETECI</a:t>
            </a:r>
            <a:r>
              <a:rPr lang="it-IT" dirty="0" smtClean="0"/>
              <a:t>                                        l’Italia ha tanti valori, ma il più importante è l’inventiva. È anche nel vostro DNA!</a:t>
            </a:r>
          </a:p>
          <a:p>
            <a:r>
              <a:rPr lang="it-IT" dirty="0" smtClean="0"/>
              <a:t>Se volete contattarmi anche in futuro, la mia mail è: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giorgio@verygoods.net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48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La scelta del settore </a:t>
            </a:r>
            <a:r>
              <a:rPr lang="it-IT" dirty="0" err="1" smtClean="0">
                <a:latin typeface="Shonar Bangla" pitchFamily="34" charset="0"/>
                <a:cs typeface="Shonar Bangla" pitchFamily="34" charset="0"/>
              </a:rPr>
              <a:t>food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it-IT" sz="2800" dirty="0">
                <a:latin typeface="Shonar Bangla" pitchFamily="34" charset="0"/>
                <a:cs typeface="Shonar Bangla" pitchFamily="34" charset="0"/>
              </a:rPr>
              <a:t>Il settore che più mi </a:t>
            </a:r>
            <a:r>
              <a:rPr lang="it-IT" sz="2800" dirty="0" smtClean="0">
                <a:latin typeface="Shonar Bangla" pitchFamily="34" charset="0"/>
                <a:cs typeface="Shonar Bangla" pitchFamily="34" charset="0"/>
              </a:rPr>
              <a:t>attirava e dove avrebbero potuto esserci più opportunità, </a:t>
            </a:r>
            <a:r>
              <a:rPr lang="it-IT" sz="2800" dirty="0">
                <a:latin typeface="Shonar Bangla" pitchFamily="34" charset="0"/>
                <a:cs typeface="Shonar Bangla" pitchFamily="34" charset="0"/>
              </a:rPr>
              <a:t>era l’alimentare </a:t>
            </a:r>
            <a:r>
              <a:rPr lang="it-IT" sz="2800" dirty="0" smtClean="0">
                <a:latin typeface="Shonar Bangla" pitchFamily="34" charset="0"/>
                <a:cs typeface="Shonar Bangla" pitchFamily="34" charset="0"/>
              </a:rPr>
              <a:t>quindi </a:t>
            </a:r>
            <a:r>
              <a:rPr lang="it-IT" sz="2800" dirty="0">
                <a:latin typeface="Shonar Bangla" pitchFamily="34" charset="0"/>
                <a:cs typeface="Shonar Bangla" pitchFamily="34" charset="0"/>
              </a:rPr>
              <a:t>ho cominciato a fare lo stesso lavoro di agente con i primi prodotti: Olio, grissini, salumi e formaggi. 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016446" cy="278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7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112568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Shonar Bangla" pitchFamily="34" charset="0"/>
                <a:cs typeface="Shonar Bangla" pitchFamily="34" charset="0"/>
              </a:rPr>
              <a:t>La crisi che dal 2008 si è abbattuta sull’Italia, mi ha spinto a valutare altri orizzonti, scoprire nuovi mercati e </a:t>
            </a:r>
            <a:r>
              <a:rPr lang="it-IT" sz="2800" dirty="0">
                <a:latin typeface="Shonar Bangla" pitchFamily="34" charset="0"/>
                <a:cs typeface="Shonar Bangla" pitchFamily="34" charset="0"/>
              </a:rPr>
              <a:t>nel 2011 ho intrapreso la via di Dubai. </a:t>
            </a:r>
            <a:endParaRPr lang="it-IT" sz="2800" dirty="0" smtClean="0">
              <a:latin typeface="Shonar Bangla" pitchFamily="34" charset="0"/>
              <a:cs typeface="Shonar Bangla" pitchFamily="34" charset="0"/>
            </a:endParaRPr>
          </a:p>
          <a:p>
            <a:endParaRPr lang="it-IT" sz="2000" dirty="0">
              <a:latin typeface="Shonar Bangla" pitchFamily="34" charset="0"/>
              <a:cs typeface="Shonar Bangla" pitchFamily="34" charset="0"/>
            </a:endParaRPr>
          </a:p>
          <a:p>
            <a:endParaRPr lang="it-IT" sz="2000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r>
              <a:rPr lang="it-IT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it-IT" b="1" dirty="0" smtClean="0">
                <a:latin typeface="Shonar Bangla" pitchFamily="34" charset="0"/>
                <a:cs typeface="Shonar Bangla" pitchFamily="34" charset="0"/>
              </a:rPr>
              <a:t>                       Ed è nato:  Italia </a:t>
            </a:r>
            <a:r>
              <a:rPr lang="it-IT" b="1" dirty="0" err="1" smtClean="0">
                <a:latin typeface="Shonar Bangla" pitchFamily="34" charset="0"/>
                <a:cs typeface="Shonar Bangla" pitchFamily="34" charset="0"/>
              </a:rPr>
              <a:t>Very</a:t>
            </a:r>
            <a:r>
              <a:rPr lang="it-IT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it-IT" b="1" dirty="0" err="1" smtClean="0">
                <a:latin typeface="Shonar Bangla" pitchFamily="34" charset="0"/>
                <a:cs typeface="Shonar Bangla" pitchFamily="34" charset="0"/>
              </a:rPr>
              <a:t>Goods</a:t>
            </a:r>
            <a:endParaRPr lang="it-IT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03283"/>
            <a:ext cx="8079045" cy="218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60648"/>
            <a:ext cx="2664296" cy="11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7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Sviluppo delle vendite in UAE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it-IT" sz="8600" dirty="0">
                <a:latin typeface="Shonar Bangla" pitchFamily="34" charset="0"/>
                <a:cs typeface="Shonar Bangla" pitchFamily="34" charset="0"/>
              </a:rPr>
              <a:t>Ho preso contatti con una serie di </a:t>
            </a:r>
            <a:r>
              <a:rPr lang="it-IT" sz="8600" dirty="0" smtClean="0">
                <a:latin typeface="Shonar Bangla" pitchFamily="34" charset="0"/>
                <a:cs typeface="Shonar Bangla" pitchFamily="34" charset="0"/>
              </a:rPr>
              <a:t>aziende italiane </a:t>
            </a:r>
            <a:r>
              <a:rPr lang="it-IT" sz="8600" dirty="0">
                <a:latin typeface="Shonar Bangla" pitchFamily="34" charset="0"/>
                <a:cs typeface="Shonar Bangla" pitchFamily="34" charset="0"/>
              </a:rPr>
              <a:t>per prendere la rappresentanza per gli Emirati </a:t>
            </a:r>
            <a:r>
              <a:rPr lang="it-IT" sz="8600" dirty="0" smtClean="0">
                <a:latin typeface="Shonar Bangla" pitchFamily="34" charset="0"/>
                <a:cs typeface="Shonar Bangla" pitchFamily="34" charset="0"/>
              </a:rPr>
              <a:t>arabi, </a:t>
            </a:r>
            <a:r>
              <a:rPr lang="it-IT" sz="8600" dirty="0">
                <a:latin typeface="Shonar Bangla" pitchFamily="34" charset="0"/>
                <a:cs typeface="Shonar Bangla" pitchFamily="34" charset="0"/>
              </a:rPr>
              <a:t>nel mese di ottobre 2011 sono tornato a Dubai ed ho cominciato a </a:t>
            </a:r>
            <a:r>
              <a:rPr lang="it-IT" sz="8600" dirty="0" smtClean="0">
                <a:latin typeface="Shonar Bangla" pitchFamily="34" charset="0"/>
                <a:cs typeface="Shonar Bangla" pitchFamily="34" charset="0"/>
              </a:rPr>
              <a:t>visitare potenziali clienti.</a:t>
            </a:r>
          </a:p>
          <a:p>
            <a:pPr marL="0" indent="0">
              <a:buNone/>
            </a:pPr>
            <a:endParaRPr lang="it-IT" sz="8600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r>
              <a:rPr lang="it-IT" sz="8600" dirty="0" smtClean="0">
                <a:latin typeface="Shonar Bangla" pitchFamily="34" charset="0"/>
                <a:cs typeface="Shonar Bangla" pitchFamily="34" charset="0"/>
              </a:rPr>
              <a:t>Non è stato facile, negli Emirati non conoscevano i nostri prodotti.           Per </a:t>
            </a:r>
            <a:r>
              <a:rPr lang="it-IT" sz="8600" dirty="0">
                <a:latin typeface="Shonar Bangla" pitchFamily="34" charset="0"/>
                <a:cs typeface="Shonar Bangla" pitchFamily="34" charset="0"/>
              </a:rPr>
              <a:t>far apprezzare la nostra qualità è necessaria una serie di promozioni </a:t>
            </a:r>
            <a:r>
              <a:rPr lang="it-IT" sz="8600" dirty="0" smtClean="0">
                <a:latin typeface="Shonar Bangla" pitchFamily="34" charset="0"/>
                <a:cs typeface="Shonar Bangla" pitchFamily="34" charset="0"/>
              </a:rPr>
              <a:t>come: </a:t>
            </a:r>
            <a:r>
              <a:rPr lang="it-IT" sz="8600" dirty="0">
                <a:latin typeface="Shonar Bangla" pitchFamily="34" charset="0"/>
                <a:cs typeface="Shonar Bangla" pitchFamily="34" charset="0"/>
              </a:rPr>
              <a:t>degustazioni, partecipazioni ad eventi e soprattutto le </a:t>
            </a:r>
            <a:r>
              <a:rPr lang="it-IT" sz="8600" dirty="0" smtClean="0">
                <a:latin typeface="Shonar Bangla" pitchFamily="34" charset="0"/>
                <a:cs typeface="Shonar Bangla" pitchFamily="34" charset="0"/>
              </a:rPr>
              <a:t>fiere. </a:t>
            </a:r>
          </a:p>
          <a:p>
            <a:pPr marL="0" indent="0">
              <a:buNone/>
            </a:pPr>
            <a:r>
              <a:rPr lang="it-IT" sz="8600" dirty="0" smtClean="0">
                <a:latin typeface="Shonar Bangla" pitchFamily="34" charset="0"/>
                <a:cs typeface="Shonar Bangla" pitchFamily="34" charset="0"/>
              </a:rPr>
              <a:t>Oggi siamo ad un livello di fatturato discreto e ci sono buone prospettive per il futuro, anche se a sviluppo lento.</a:t>
            </a:r>
            <a:endParaRPr lang="it-IT" sz="8600" dirty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endParaRPr lang="it-IT" sz="5500" b="1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r>
              <a:rPr lang="it-IT" sz="8600" b="1" dirty="0" smtClean="0">
                <a:latin typeface="Shonar Bangla" pitchFamily="34" charset="0"/>
                <a:cs typeface="Shonar Bangla" pitchFamily="34" charset="0"/>
              </a:rPr>
              <a:t>Noi italiani siamo convinti che i nostri prodotti siano famosi in tutto il mondo, ma non è vero! </a:t>
            </a:r>
            <a:r>
              <a:rPr lang="it-IT" sz="8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it-IT" sz="8600" b="1" dirty="0" smtClean="0">
                <a:latin typeface="Shonar Bangla" pitchFamily="34" charset="0"/>
                <a:cs typeface="Shonar Bangla" pitchFamily="34" charset="0"/>
              </a:rPr>
              <a:t>                                                      Abbiamo ancora tanto lavoro da fare! </a:t>
            </a:r>
          </a:p>
          <a:p>
            <a:pPr marL="0" indent="0">
              <a:buNone/>
            </a:pPr>
            <a:endParaRPr lang="it-IT" dirty="0">
              <a:latin typeface="Agency FB" pitchFamily="34" charset="0"/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8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576064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gency FB" pitchFamily="34" charset="0"/>
              </a:rPr>
              <a:t>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Non basta fare buoni prodotti, </a:t>
            </a:r>
            <a:br>
              <a:rPr lang="it-IT" dirty="0" smtClean="0">
                <a:latin typeface="Shonar Bangla" pitchFamily="34" charset="0"/>
                <a:cs typeface="Shonar Bangla" pitchFamily="34" charset="0"/>
              </a:rPr>
            </a:b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 bisogna anche saperli vendere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88840"/>
            <a:ext cx="8280920" cy="446449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t-IT" sz="2000" b="1" dirty="0" smtClean="0">
                <a:latin typeface="Shonar Bangla" pitchFamily="34" charset="0"/>
                <a:cs typeface="Shonar Bangla" pitchFamily="34" charset="0"/>
              </a:rPr>
              <a:t>                                         COME ORGANIZZARE LE VENDITE</a:t>
            </a:r>
          </a:p>
          <a:p>
            <a:pPr marL="0" indent="0">
              <a:buNone/>
            </a:pPr>
            <a:r>
              <a:rPr lang="it-IT" sz="2000" b="1" dirty="0" smtClean="0">
                <a:latin typeface="Shonar Bangla" pitchFamily="34" charset="0"/>
                <a:cs typeface="Shonar Bangla" pitchFamily="34" charset="0"/>
              </a:rPr>
              <a:t>                                            ANALISI</a:t>
            </a:r>
            <a:r>
              <a:rPr lang="it-IT" sz="2000" b="1" dirty="0">
                <a:latin typeface="Shonar Bangla" pitchFamily="34" charset="0"/>
                <a:cs typeface="Shonar Bangla" pitchFamily="34" charset="0"/>
              </a:rPr>
              <a:t>, OBIETTIVI, STRATEGIE       </a:t>
            </a:r>
            <a:r>
              <a:rPr lang="it-IT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0" indent="0">
              <a:buNone/>
            </a:pPr>
            <a:r>
              <a:rPr lang="it-IT" sz="2000" b="1" dirty="0" smtClean="0"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                               </a:t>
            </a:r>
          </a:p>
          <a:p>
            <a:r>
              <a:rPr lang="it-IT" sz="2800" dirty="0" smtClean="0">
                <a:latin typeface="Shonar Bangla" pitchFamily="34" charset="0"/>
                <a:cs typeface="Shonar Bangla" pitchFamily="34" charset="0"/>
              </a:rPr>
              <a:t>L’</a:t>
            </a:r>
            <a:r>
              <a:rPr lang="it-IT" sz="2800" b="1" dirty="0" smtClean="0">
                <a:latin typeface="Shonar Bangla" pitchFamily="34" charset="0"/>
                <a:cs typeface="Shonar Bangla" pitchFamily="34" charset="0"/>
              </a:rPr>
              <a:t>analisi</a:t>
            </a:r>
            <a:r>
              <a:rPr lang="it-IT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it-IT" sz="2800" dirty="0">
                <a:latin typeface="Shonar Bangla" pitchFamily="34" charset="0"/>
                <a:cs typeface="Shonar Bangla" pitchFamily="34" charset="0"/>
              </a:rPr>
              <a:t>prevede una serie di divisioni: il prodotto, la </a:t>
            </a:r>
            <a:r>
              <a:rPr lang="it-IT" sz="2800" dirty="0" smtClean="0">
                <a:latin typeface="Shonar Bangla" pitchFamily="34" charset="0"/>
                <a:cs typeface="Shonar Bangla" pitchFamily="34" charset="0"/>
              </a:rPr>
              <a:t>conoscenza </a:t>
            </a:r>
            <a:r>
              <a:rPr lang="it-IT" sz="2800" dirty="0">
                <a:latin typeface="Shonar Bangla" pitchFamily="34" charset="0"/>
                <a:cs typeface="Shonar Bangla" pitchFamily="34" charset="0"/>
              </a:rPr>
              <a:t>del mercato di riferimento, </a:t>
            </a:r>
            <a:r>
              <a:rPr lang="it-IT" sz="2800" dirty="0" smtClean="0">
                <a:latin typeface="Shonar Bangla" pitchFamily="34" charset="0"/>
                <a:cs typeface="Shonar Bangla" pitchFamily="34" charset="0"/>
              </a:rPr>
              <a:t>i competitors, </a:t>
            </a:r>
            <a:r>
              <a:rPr lang="it-IT" sz="2800" dirty="0">
                <a:latin typeface="Shonar Bangla" pitchFamily="34" charset="0"/>
                <a:cs typeface="Shonar Bangla" pitchFamily="34" charset="0"/>
              </a:rPr>
              <a:t>i prezzi. </a:t>
            </a:r>
            <a:endParaRPr lang="it-IT" sz="28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it-IT" sz="2800" dirty="0">
                <a:latin typeface="Shonar Bangla" pitchFamily="34" charset="0"/>
                <a:cs typeface="Shonar Bangla" pitchFamily="34" charset="0"/>
              </a:rPr>
              <a:t>Gli </a:t>
            </a:r>
            <a:r>
              <a:rPr lang="it-IT" sz="2800" b="1" dirty="0">
                <a:latin typeface="Shonar Bangla" pitchFamily="34" charset="0"/>
                <a:cs typeface="Shonar Bangla" pitchFamily="34" charset="0"/>
              </a:rPr>
              <a:t>obiettivi</a:t>
            </a:r>
            <a:r>
              <a:rPr lang="it-IT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it-IT" sz="2800" dirty="0" smtClean="0">
                <a:latin typeface="Shonar Bangla" pitchFamily="34" charset="0"/>
                <a:cs typeface="Shonar Bangla" pitchFamily="34" charset="0"/>
              </a:rPr>
              <a:t>ossia : </a:t>
            </a:r>
            <a:r>
              <a:rPr lang="it-IT" sz="2800" dirty="0">
                <a:latin typeface="Shonar Bangla" pitchFamily="34" charset="0"/>
                <a:cs typeface="Shonar Bangla" pitchFamily="34" charset="0"/>
              </a:rPr>
              <a:t>cosa vogliamo fare e dove vogliamo arrivare. Non si può vincere su tutti i fronti, </a:t>
            </a:r>
            <a:r>
              <a:rPr lang="it-IT" sz="2800" dirty="0" smtClean="0">
                <a:latin typeface="Shonar Bangla" pitchFamily="34" charset="0"/>
                <a:cs typeface="Shonar Bangla" pitchFamily="34" charset="0"/>
              </a:rPr>
              <a:t>focalizzare il bersaglio.                                                                                                                                                                </a:t>
            </a:r>
          </a:p>
          <a:p>
            <a:r>
              <a:rPr lang="it-IT" sz="2800" dirty="0" smtClean="0">
                <a:latin typeface="Shonar Bangla" pitchFamily="34" charset="0"/>
                <a:cs typeface="Shonar Bangla" pitchFamily="34" charset="0"/>
              </a:rPr>
              <a:t>Le </a:t>
            </a:r>
            <a:r>
              <a:rPr lang="it-IT" sz="2800" b="1" dirty="0">
                <a:latin typeface="Shonar Bangla" pitchFamily="34" charset="0"/>
                <a:cs typeface="Shonar Bangla" pitchFamily="34" charset="0"/>
              </a:rPr>
              <a:t>strategie</a:t>
            </a:r>
            <a:r>
              <a:rPr lang="it-IT" sz="2800" dirty="0">
                <a:latin typeface="Shonar Bangla" pitchFamily="34" charset="0"/>
                <a:cs typeface="Shonar Bangla" pitchFamily="34" charset="0"/>
              </a:rPr>
              <a:t> in breve: come vogliamo arrivare</a:t>
            </a:r>
            <a:r>
              <a:rPr lang="it-IT" sz="2800" dirty="0" smtClean="0">
                <a:latin typeface="Shonar Bangla" pitchFamily="34" charset="0"/>
                <a:cs typeface="Shonar Bangla" pitchFamily="34" charset="0"/>
              </a:rPr>
              <a:t>. Comunicazione. </a:t>
            </a:r>
            <a:endParaRPr lang="it-IT" sz="2800" dirty="0">
              <a:latin typeface="Agency FB" pitchFamily="34" charset="0"/>
            </a:endParaRPr>
          </a:p>
        </p:txBody>
      </p:sp>
      <p:pic>
        <p:nvPicPr>
          <p:cNvPr id="2050" name="Picture 2" descr="http://www.gelaaati.com/img/carret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1"/>
            <a:ext cx="216024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0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it-IT" sz="3200" b="1" dirty="0">
                <a:latin typeface="Shonar Bangla" pitchFamily="34" charset="0"/>
                <a:cs typeface="Shonar Bangla" pitchFamily="34" charset="0"/>
              </a:rPr>
              <a:t>L</a:t>
            </a:r>
            <a:r>
              <a:rPr lang="it-IT" sz="3200" b="1" dirty="0" smtClean="0">
                <a:latin typeface="Shonar Bangla" pitchFamily="34" charset="0"/>
                <a:cs typeface="Shonar Bangla" pitchFamily="34" charset="0"/>
              </a:rPr>
              <a:t>a nuova esperienza, creazione </a:t>
            </a:r>
            <a:r>
              <a:rPr lang="it-IT" sz="3200" b="1" dirty="0">
                <a:latin typeface="Shonar Bangla" pitchFamily="34" charset="0"/>
                <a:cs typeface="Shonar Bangla" pitchFamily="34" charset="0"/>
              </a:rPr>
              <a:t>di una piccola impresa.</a:t>
            </a:r>
            <a:r>
              <a:rPr lang="it-IT" sz="2400" b="1" dirty="0"/>
              <a:t/>
            </a:r>
            <a:br>
              <a:rPr lang="it-IT" sz="2400" b="1" dirty="0"/>
            </a:b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it-IT" dirty="0">
                <a:latin typeface="Shonar Bangla" pitchFamily="34" charset="0"/>
                <a:cs typeface="Shonar Bangla" pitchFamily="34" charset="0"/>
              </a:rPr>
              <a:t>ANALISI</a:t>
            </a:r>
          </a:p>
          <a:p>
            <a:pPr marL="0" indent="0">
              <a:buNone/>
            </a:pPr>
            <a:r>
              <a:rPr lang="it-IT" dirty="0">
                <a:latin typeface="Shonar Bangla" pitchFamily="34" charset="0"/>
                <a:cs typeface="Shonar Bangla" pitchFamily="34" charset="0"/>
              </a:rPr>
              <a:t>Dopo un anno di consulenza in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un’Azienda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che distribuisce prodotti per </a:t>
            </a:r>
            <a:r>
              <a:rPr lang="it-IT" dirty="0" err="1" smtClean="0">
                <a:latin typeface="Shonar Bangla" pitchFamily="34" charset="0"/>
                <a:cs typeface="Shonar Bangla" pitchFamily="34" charset="0"/>
              </a:rPr>
              <a:t>Ho.Re.Ca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, cioè Hotel,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Ristoranti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e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Bar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, ho intravisto un </a:t>
            </a:r>
            <a:r>
              <a:rPr lang="it-IT" b="1" dirty="0">
                <a:latin typeface="Shonar Bangla" pitchFamily="34" charset="0"/>
                <a:cs typeface="Shonar Bangla" pitchFamily="34" charset="0"/>
              </a:rPr>
              <a:t>“oceano blu”. </a:t>
            </a:r>
            <a:endParaRPr lang="it-IT" b="1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Nel merito: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i fornitori tradizionali di questo settore, si sono uniformati sui prezzi e sui prodotti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, non si sono adeguati ai tempi di crisi.</a:t>
            </a:r>
          </a:p>
          <a:p>
            <a:pPr marL="0" indent="0">
              <a:buNone/>
            </a:pP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N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oi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abbiamo sparigliato le carte, facendo prodotti di uguale qualità con prezzi mediamente inferiori del 50% rispetto alla concorrenza. Miracolo?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Ecco l’importanza dell’Analisi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in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marketing!                                       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  <a:p>
            <a:r>
              <a:rPr lang="it-IT" dirty="0">
                <a:latin typeface="Shonar Bangla" pitchFamily="34" charset="0"/>
                <a:cs typeface="Shonar Bangla" pitchFamily="34" charset="0"/>
              </a:rPr>
              <a:t>OBIETTIVI</a:t>
            </a:r>
          </a:p>
          <a:p>
            <a:pPr marL="0" indent="0">
              <a:buNone/>
            </a:pPr>
            <a:r>
              <a:rPr lang="it-IT" dirty="0">
                <a:latin typeface="Shonar Bangla" pitchFamily="34" charset="0"/>
                <a:cs typeface="Shonar Bangla" pitchFamily="34" charset="0"/>
              </a:rPr>
              <a:t>Cosa vogliamo fare e dove vogliamo arrivare: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conquistare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una fetta di mercato inizialmente nel nord Italia, nel settore </a:t>
            </a:r>
            <a:r>
              <a:rPr lang="it-IT" dirty="0" err="1">
                <a:latin typeface="Shonar Bangla" pitchFamily="34" charset="0"/>
                <a:cs typeface="Shonar Bangla" pitchFamily="34" charset="0"/>
              </a:rPr>
              <a:t>Horeca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.</a:t>
            </a:r>
          </a:p>
          <a:p>
            <a:r>
              <a:rPr lang="it-IT" dirty="0" smtClean="0">
                <a:latin typeface="Shonar Bangla" pitchFamily="34" charset="0"/>
                <a:cs typeface="Shonar Bangla" pitchFamily="34" charset="0"/>
              </a:rPr>
              <a:t>STRATEGIE</a:t>
            </a:r>
          </a:p>
          <a:p>
            <a:pPr marL="0" indent="0">
              <a:buNone/>
            </a:pP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Creazione del nuovo marchio e del sito: 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  <a:p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29200"/>
            <a:ext cx="3238500" cy="883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9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787208" cy="936104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Shonar Bangla" pitchFamily="34" charset="0"/>
                <a:cs typeface="Shonar Bangla" pitchFamily="34" charset="0"/>
              </a:rPr>
              <a:t>La strategia commerciale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70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300" dirty="0" smtClean="0">
                <a:latin typeface="Shonar Bangla" pitchFamily="34" charset="0"/>
                <a:cs typeface="Shonar Bangla" pitchFamily="34" charset="0"/>
              </a:rPr>
              <a:t>Il </a:t>
            </a:r>
            <a:r>
              <a:rPr lang="it-IT" sz="2300" dirty="0">
                <a:latin typeface="Shonar Bangla" pitchFamily="34" charset="0"/>
                <a:cs typeface="Shonar Bangla" pitchFamily="34" charset="0"/>
              </a:rPr>
              <a:t>prezzo medio del kg. di </a:t>
            </a:r>
            <a:r>
              <a:rPr lang="it-IT" sz="2300" dirty="0" smtClean="0">
                <a:latin typeface="Shonar Bangla" pitchFamily="34" charset="0"/>
                <a:cs typeface="Shonar Bangla" pitchFamily="34" charset="0"/>
              </a:rPr>
              <a:t>caffè dei torrefattori </a:t>
            </a:r>
            <a:r>
              <a:rPr lang="it-IT" sz="2300" dirty="0">
                <a:latin typeface="Shonar Bangla" pitchFamily="34" charset="0"/>
                <a:cs typeface="Shonar Bangla" pitchFamily="34" charset="0"/>
              </a:rPr>
              <a:t>al bar è intorno a 18 </a:t>
            </a:r>
            <a:r>
              <a:rPr lang="it-IT" sz="2300" dirty="0" smtClean="0">
                <a:latin typeface="Shonar Bangla" pitchFamily="34" charset="0"/>
                <a:cs typeface="Shonar Bangla" pitchFamily="34" charset="0"/>
              </a:rPr>
              <a:t>€ con macchina in </a:t>
            </a:r>
            <a:r>
              <a:rPr lang="it-IT" sz="2300" b="1" dirty="0">
                <a:latin typeface="Shonar Bangla" pitchFamily="34" charset="0"/>
                <a:cs typeface="Shonar Bangla" pitchFamily="34" charset="0"/>
              </a:rPr>
              <a:t>comodato d’uso </a:t>
            </a:r>
            <a:r>
              <a:rPr lang="it-IT" sz="2300" dirty="0" smtClean="0">
                <a:latin typeface="Shonar Bangla" pitchFamily="34" charset="0"/>
                <a:cs typeface="Shonar Bangla" pitchFamily="34" charset="0"/>
              </a:rPr>
              <a:t>gratuito, tazzine omaggio e regali vari (compresi finanziamenti in denaro). </a:t>
            </a:r>
          </a:p>
          <a:p>
            <a:pPr marL="0" indent="0">
              <a:buNone/>
            </a:pPr>
            <a:r>
              <a:rPr lang="it-IT" sz="2300" b="1" dirty="0" smtClean="0">
                <a:latin typeface="Shonar Bangla" pitchFamily="34" charset="0"/>
                <a:cs typeface="Shonar Bangla" pitchFamily="34" charset="0"/>
              </a:rPr>
              <a:t>Questo </a:t>
            </a:r>
            <a:r>
              <a:rPr lang="it-IT" sz="2300" b="1" dirty="0">
                <a:latin typeface="Shonar Bangla" pitchFamily="34" charset="0"/>
                <a:cs typeface="Shonar Bangla" pitchFamily="34" charset="0"/>
              </a:rPr>
              <a:t>ha fatto </a:t>
            </a:r>
            <a:r>
              <a:rPr lang="it-IT" sz="2300" b="1" dirty="0" smtClean="0">
                <a:latin typeface="Shonar Bangla" pitchFamily="34" charset="0"/>
                <a:cs typeface="Shonar Bangla" pitchFamily="34" charset="0"/>
              </a:rPr>
              <a:t>sì </a:t>
            </a:r>
            <a:r>
              <a:rPr lang="it-IT" sz="2300" b="1" dirty="0">
                <a:latin typeface="Shonar Bangla" pitchFamily="34" charset="0"/>
                <a:cs typeface="Shonar Bangla" pitchFamily="34" charset="0"/>
              </a:rPr>
              <a:t>che </a:t>
            </a:r>
            <a:r>
              <a:rPr lang="it-IT" sz="2300" b="1" dirty="0" smtClean="0">
                <a:latin typeface="Shonar Bangla" pitchFamily="34" charset="0"/>
                <a:cs typeface="Shonar Bangla" pitchFamily="34" charset="0"/>
              </a:rPr>
              <a:t>NON </a:t>
            </a:r>
            <a:r>
              <a:rPr lang="it-IT" sz="2300" b="1" dirty="0">
                <a:latin typeface="Shonar Bangla" pitchFamily="34" charset="0"/>
                <a:cs typeface="Shonar Bangla" pitchFamily="34" charset="0"/>
              </a:rPr>
              <a:t>era più importante il prezzo del caffè, ma tutto il servizio.</a:t>
            </a:r>
            <a:r>
              <a:rPr lang="it-IT" sz="23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it-IT" sz="2300" dirty="0" smtClean="0">
                <a:latin typeface="Shonar Bangla" pitchFamily="34" charset="0"/>
                <a:cs typeface="Shonar Bangla" pitchFamily="34" charset="0"/>
              </a:rPr>
              <a:t>Ovviamente </a:t>
            </a:r>
            <a:r>
              <a:rPr lang="it-IT" sz="2300" dirty="0">
                <a:latin typeface="Shonar Bangla" pitchFamily="34" charset="0"/>
                <a:cs typeface="Shonar Bangla" pitchFamily="34" charset="0"/>
              </a:rPr>
              <a:t>nessuno regala niente. </a:t>
            </a:r>
            <a:endParaRPr lang="it-IT" sz="2300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endParaRPr lang="it-IT" sz="2300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r>
              <a:rPr lang="it-IT" sz="2300" dirty="0" smtClean="0">
                <a:latin typeface="Shonar Bangla" pitchFamily="34" charset="0"/>
                <a:cs typeface="Shonar Bangla" pitchFamily="34" charset="0"/>
              </a:rPr>
              <a:t>Noi </a:t>
            </a:r>
            <a:r>
              <a:rPr lang="it-IT" sz="2300" dirty="0">
                <a:latin typeface="Shonar Bangla" pitchFamily="34" charset="0"/>
                <a:cs typeface="Shonar Bangla" pitchFamily="34" charset="0"/>
              </a:rPr>
              <a:t>rivoluzioniamo l’offerta, cioè vendiamo il caffè a 6,98 €/kg, </a:t>
            </a:r>
            <a:r>
              <a:rPr lang="it-IT" sz="2300" u="sng" dirty="0">
                <a:latin typeface="Shonar Bangla" pitchFamily="34" charset="0"/>
                <a:cs typeface="Shonar Bangla" pitchFamily="34" charset="0"/>
              </a:rPr>
              <a:t>quasi un terzo della concorrenza con pari </a:t>
            </a:r>
            <a:r>
              <a:rPr lang="it-IT" sz="2300" u="sng" dirty="0" smtClean="0">
                <a:latin typeface="Shonar Bangla" pitchFamily="34" charset="0"/>
                <a:cs typeface="Shonar Bangla" pitchFamily="34" charset="0"/>
              </a:rPr>
              <a:t>livello di qualità</a:t>
            </a:r>
            <a:r>
              <a:rPr lang="it-IT" sz="23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it-IT" sz="2300" dirty="0" smtClean="0">
                <a:latin typeface="Shonar Bangla" pitchFamily="34" charset="0"/>
                <a:cs typeface="Shonar Bangla" pitchFamily="34" charset="0"/>
              </a:rPr>
              <a:t>però non diamo la macchina in comodato e non regaliamo niente.</a:t>
            </a:r>
          </a:p>
          <a:p>
            <a:pPr marL="0" indent="0">
              <a:buNone/>
            </a:pPr>
            <a:endParaRPr lang="it-IT" sz="2300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r>
              <a:rPr lang="it-IT" sz="2300" dirty="0" smtClean="0">
                <a:latin typeface="Shonar Bangla" pitchFamily="34" charset="0"/>
                <a:cs typeface="Shonar Bangla" pitchFamily="34" charset="0"/>
              </a:rPr>
              <a:t>Risultato economico per il cliente: </a:t>
            </a:r>
          </a:p>
          <a:p>
            <a:pPr marL="0" indent="0">
              <a:buNone/>
            </a:pPr>
            <a:r>
              <a:rPr lang="it-IT" sz="2300" b="1" dirty="0">
                <a:latin typeface="Shonar Bangla" pitchFamily="34" charset="0"/>
                <a:cs typeface="Shonar Bangla" pitchFamily="34" charset="0"/>
              </a:rPr>
              <a:t>per un </a:t>
            </a:r>
            <a:r>
              <a:rPr lang="it-IT" sz="2300" b="1" dirty="0" smtClean="0">
                <a:latin typeface="Shonar Bangla" pitchFamily="34" charset="0"/>
                <a:cs typeface="Shonar Bangla" pitchFamily="34" charset="0"/>
              </a:rPr>
              <a:t>cliente </a:t>
            </a:r>
            <a:r>
              <a:rPr lang="it-IT" sz="2300" b="1" dirty="0">
                <a:latin typeface="Shonar Bangla" pitchFamily="34" charset="0"/>
                <a:cs typeface="Shonar Bangla" pitchFamily="34" charset="0"/>
              </a:rPr>
              <a:t>medio (2 kg/giorno) </a:t>
            </a:r>
            <a:r>
              <a:rPr lang="it-IT" sz="2300" b="1" dirty="0" smtClean="0">
                <a:latin typeface="Shonar Bangla" pitchFamily="34" charset="0"/>
                <a:cs typeface="Shonar Bangla" pitchFamily="34" charset="0"/>
              </a:rPr>
              <a:t>maggior guadagno di 6.000,00 €  all’anno</a:t>
            </a:r>
            <a:endParaRPr lang="it-IT" dirty="0">
              <a:latin typeface="Agency FB" pitchFamily="34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3238500" cy="8839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33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210146"/>
          </a:xfrm>
        </p:spPr>
        <p:txBody>
          <a:bodyPr>
            <a:normAutofit/>
          </a:bodyPr>
          <a:lstStyle/>
          <a:p>
            <a:r>
              <a:rPr lang="it-IT" sz="3200" dirty="0" smtClean="0">
                <a:latin typeface="Shonar Bangla" pitchFamily="34" charset="0"/>
                <a:cs typeface="Shonar Bangla" pitchFamily="34" charset="0"/>
              </a:rPr>
              <a:t>Come vendere e divulgare la nostra strategia?</a:t>
            </a:r>
            <a:endParaRPr lang="it-IT" sz="3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>
                <a:latin typeface="Shonar Bangla" pitchFamily="34" charset="0"/>
                <a:cs typeface="Shonar Bangla" pitchFamily="34" charset="0"/>
              </a:rPr>
              <a:t>Abbiamo impostato le vendite con nuove modalità cioè: </a:t>
            </a:r>
            <a:endParaRPr lang="it-IT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r>
              <a:rPr lang="it-IT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                               </a:t>
            </a:r>
            <a:r>
              <a:rPr lang="it-IT" sz="4600" b="1" dirty="0" smtClean="0">
                <a:latin typeface="Shonar Bangla" pitchFamily="34" charset="0"/>
                <a:cs typeface="Shonar Bangla" pitchFamily="34" charset="0"/>
              </a:rPr>
              <a:t>web </a:t>
            </a:r>
            <a:r>
              <a:rPr lang="it-IT" sz="4600" b="1" dirty="0">
                <a:latin typeface="Shonar Bangla" pitchFamily="34" charset="0"/>
                <a:cs typeface="Shonar Bangla" pitchFamily="34" charset="0"/>
              </a:rPr>
              <a:t>e </a:t>
            </a:r>
            <a:r>
              <a:rPr lang="it-IT" sz="4600" b="1" dirty="0" smtClean="0">
                <a:latin typeface="Shonar Bangla" pitchFamily="34" charset="0"/>
                <a:cs typeface="Shonar Bangla" pitchFamily="34" charset="0"/>
              </a:rPr>
              <a:t>rappresentanti</a:t>
            </a:r>
            <a:r>
              <a:rPr lang="it-IT" sz="4600" b="1" dirty="0">
                <a:latin typeface="Shonar Bangla" pitchFamily="34" charset="0"/>
                <a:cs typeface="Shonar Bangla" pitchFamily="34" charset="0"/>
              </a:rPr>
              <a:t> </a:t>
            </a:r>
            <a:endParaRPr lang="it-IT" sz="4600" b="1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Un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integrazione di vecchio e nuovo, di persone che portano in giro fisicamente i prodotti da vendere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curando i rapporti con i clienti e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un sito che funge da supporto alle vendite e che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può anche </a:t>
            </a:r>
            <a:r>
              <a:rPr lang="it-IT" dirty="0">
                <a:latin typeface="Shonar Bangla" pitchFamily="34" charset="0"/>
                <a:cs typeface="Shonar Bangla" pitchFamily="34" charset="0"/>
              </a:rPr>
              <a:t>vendere, con 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l’e-commerce</a:t>
            </a:r>
          </a:p>
          <a:p>
            <a:pPr marL="0" indent="0">
              <a:buNone/>
            </a:pP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Per promuovere il sito stiamo preparando tutte le forme di presenza sul web: motori di ricerca, social, portali come Amazon, </a:t>
            </a:r>
            <a:r>
              <a:rPr lang="it-IT" dirty="0" err="1" smtClean="0">
                <a:latin typeface="Shonar Bangla" pitchFamily="34" charset="0"/>
                <a:cs typeface="Shonar Bangla" pitchFamily="34" charset="0"/>
              </a:rPr>
              <a:t>Alibaba</a:t>
            </a: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, ecc.</a:t>
            </a:r>
          </a:p>
          <a:p>
            <a:pPr marL="0" indent="0">
              <a:buNone/>
            </a:pPr>
            <a:r>
              <a:rPr lang="it-IT" dirty="0" smtClean="0">
                <a:latin typeface="Shonar Bangla" pitchFamily="34" charset="0"/>
                <a:cs typeface="Shonar Bangla" pitchFamily="34" charset="0"/>
              </a:rPr>
              <a:t>Per gli Agenti abbiamo: corsi di formazione, brochure, prodotti in omaggio per fare le degustazioni e molte altre iniziative, sempre rivolte a far conoscere il nuovo marchio.</a:t>
            </a:r>
            <a:endParaRPr lang="it-IT" dirty="0">
              <a:latin typeface="Shonar Bangla" pitchFamily="34" charset="0"/>
              <a:cs typeface="Shonar Bangla" pitchFamily="34" charset="0"/>
            </a:endParaRPr>
          </a:p>
          <a:p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58" y="404664"/>
            <a:ext cx="3238500" cy="883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1694-331C-4476-B099-DB3E7D3E48A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7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1977</Words>
  <Application>Microsoft Office PowerPoint</Application>
  <PresentationFormat>Presentazione su schermo (4:3)</PresentationFormat>
  <Paragraphs>216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Come vendere i prodotti alimentari dell’eccellenza italiana</vt:lpstr>
      <vt:lpstr>Esperienze</vt:lpstr>
      <vt:lpstr>La scelta del settore food</vt:lpstr>
      <vt:lpstr> </vt:lpstr>
      <vt:lpstr>Sviluppo delle vendite in UAE</vt:lpstr>
      <vt:lpstr> Non basta fare buoni prodotti,   bisogna anche saperli vendere</vt:lpstr>
      <vt:lpstr>La nuova esperienza, creazione di una piccola impresa. </vt:lpstr>
      <vt:lpstr>La strategia commerciale  </vt:lpstr>
      <vt:lpstr>Come vendere e divulgare la nostra strategia?</vt:lpstr>
      <vt:lpstr>Prossimi Argomenti</vt:lpstr>
      <vt:lpstr>La figura dell’Agente di commercio</vt:lpstr>
      <vt:lpstr>Difficoltà delle Aziende</vt:lpstr>
      <vt:lpstr> Evoluzione del commercio di prodotti alimentari </vt:lpstr>
      <vt:lpstr>Esercizi commercio al dettaglio</vt:lpstr>
      <vt:lpstr>Rischio Omologazione 1</vt:lpstr>
      <vt:lpstr>Rischio Omologazione 2</vt:lpstr>
      <vt:lpstr>Esportare prodotti e importare clienti</vt:lpstr>
      <vt:lpstr>Importanza del Biologico </vt:lpstr>
      <vt:lpstr>Il consumatore consapevole</vt:lpstr>
      <vt:lpstr>Le doti di un buon Manager</vt:lpstr>
      <vt:lpstr>CONCLUSIONI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vendere i prodotti alimentari dell’eccellenza italiana</dc:title>
  <dc:creator>Utente</dc:creator>
  <cp:lastModifiedBy>Utente</cp:lastModifiedBy>
  <cp:revision>116</cp:revision>
  <dcterms:created xsi:type="dcterms:W3CDTF">2015-04-23T09:59:43Z</dcterms:created>
  <dcterms:modified xsi:type="dcterms:W3CDTF">2015-05-22T09:42:58Z</dcterms:modified>
</cp:coreProperties>
</file>